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2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3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4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5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9" r:id="rId8"/>
  </p:sldMasterIdLst>
  <p:notesMasterIdLst>
    <p:notesMasterId r:id="rId16"/>
  </p:notesMasterIdLst>
  <p:handoutMasterIdLst>
    <p:handoutMasterId r:id="rId17"/>
  </p:handoutMasterIdLst>
  <p:sldIdLst>
    <p:sldId id="902" r:id="rId9"/>
    <p:sldId id="1269" r:id="rId10"/>
    <p:sldId id="1255" r:id="rId11"/>
    <p:sldId id="1274" r:id="rId12"/>
    <p:sldId id="1265" r:id="rId13"/>
    <p:sldId id="1275" r:id="rId14"/>
    <p:sldId id="311" r:id="rId15"/>
  </p:sldIdLst>
  <p:sldSz cx="12198350" cy="6858000"/>
  <p:notesSz cx="6797675" cy="9928225"/>
  <p:custDataLst>
    <p:custData r:id="rId2"/>
    <p:tags r:id="rId18"/>
  </p:custDataLst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4">
          <p15:clr>
            <a:srgbClr val="A4A3A4"/>
          </p15:clr>
        </p15:guide>
        <p15:guide id="2" orient="horz" pos="640" userDrawn="1">
          <p15:clr>
            <a:srgbClr val="A4A3A4"/>
          </p15:clr>
        </p15:guide>
        <p15:guide id="3" orient="horz" pos="2432">
          <p15:clr>
            <a:srgbClr val="A4A3A4"/>
          </p15:clr>
        </p15:guide>
        <p15:guide id="4" orient="horz" pos="2341">
          <p15:clr>
            <a:srgbClr val="A4A3A4"/>
          </p15:clr>
        </p15:guide>
        <p15:guide id="5" orient="horz" pos="890">
          <p15:clr>
            <a:srgbClr val="A4A3A4"/>
          </p15:clr>
        </p15:guide>
        <p15:guide id="6" orient="horz" pos="210">
          <p15:clr>
            <a:srgbClr val="A4A3A4"/>
          </p15:clr>
        </p15:guide>
        <p15:guide id="7" pos="395">
          <p15:clr>
            <a:srgbClr val="A4A3A4"/>
          </p15:clr>
        </p15:guide>
        <p15:guide id="8" pos="3842">
          <p15:clr>
            <a:srgbClr val="A4A3A4"/>
          </p15:clr>
        </p15:guide>
        <p15:guide id="9" pos="3933">
          <p15:clr>
            <a:srgbClr val="A4A3A4"/>
          </p15:clr>
        </p15:guide>
        <p15:guide id="10" pos="7380">
          <p15:clr>
            <a:srgbClr val="A4A3A4"/>
          </p15:clr>
        </p15:guide>
        <p15:guide id="11" pos="5566">
          <p15:clr>
            <a:srgbClr val="A4A3A4"/>
          </p15:clr>
        </p15:guide>
        <p15:guide id="12" orient="horz" pos="3903">
          <p15:clr>
            <a:srgbClr val="A4A3A4"/>
          </p15:clr>
        </p15:guide>
        <p15:guide id="13" orient="horz" pos="654">
          <p15:clr>
            <a:srgbClr val="A4A3A4"/>
          </p15:clr>
        </p15:guide>
        <p15:guide id="14" orient="horz" pos="2452">
          <p15:clr>
            <a:srgbClr val="A4A3A4"/>
          </p15:clr>
        </p15:guide>
        <p15:guide id="15" orient="horz" pos="2360">
          <p15:clr>
            <a:srgbClr val="A4A3A4"/>
          </p15:clr>
        </p15:guide>
        <p15:guide id="16" orient="horz" pos="9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6487"/>
    <a:srgbClr val="FDFDFC"/>
    <a:srgbClr val="FDFDFD"/>
    <a:srgbClr val="FDFEFD"/>
    <a:srgbClr val="FEFDFD"/>
    <a:srgbClr val="FEFEFD"/>
    <a:srgbClr val="FEFEFE"/>
    <a:srgbClr val="FEFFFE"/>
    <a:srgbClr val="FF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68" autoAdjust="0"/>
    <p:restoredTop sz="96807" autoAdjust="0"/>
  </p:normalViewPr>
  <p:slideViewPr>
    <p:cSldViewPr snapToObjects="1" showGuides="1">
      <p:cViewPr varScale="1">
        <p:scale>
          <a:sx n="110" d="100"/>
          <a:sy n="110" d="100"/>
        </p:scale>
        <p:origin x="456" y="96"/>
      </p:cViewPr>
      <p:guideLst>
        <p:guide orient="horz" pos="3884"/>
        <p:guide orient="horz" pos="640"/>
        <p:guide orient="horz" pos="2432"/>
        <p:guide orient="horz" pos="2341"/>
        <p:guide orient="horz" pos="890"/>
        <p:guide orient="horz" pos="210"/>
        <p:guide pos="395"/>
        <p:guide pos="3842"/>
        <p:guide pos="3933"/>
        <p:guide pos="7380"/>
        <p:guide pos="5566"/>
        <p:guide orient="horz" pos="3903"/>
        <p:guide orient="horz" pos="654"/>
        <p:guide orient="horz" pos="2452"/>
        <p:guide orient="horz" pos="2360"/>
        <p:guide orient="horz" pos="909"/>
      </p:guideLst>
    </p:cSldViewPr>
  </p:slideViewPr>
  <p:outlineViewPr>
    <p:cViewPr>
      <p:scale>
        <a:sx n="33" d="100"/>
        <a:sy n="33" d="100"/>
      </p:scale>
      <p:origin x="0" y="12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76" d="100"/>
          <a:sy n="76" d="100"/>
        </p:scale>
        <p:origin x="2982" y="12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1.xml"/><Relationship Id="rId13" Type="http://schemas.openxmlformats.org/officeDocument/2006/relationships/slide" Target="slides/slide5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0"/>
            <a:ext cx="6797675" cy="677589"/>
          </a:xfrm>
          <a:prstGeom prst="rect">
            <a:avLst/>
          </a:prstGeom>
          <a:solidFill>
            <a:srgbClr val="879BA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88230" tIns="44115" rIns="88230" bIns="44115" anchor="ctr"/>
          <a:lstStyle/>
          <a:p>
            <a:endParaRPr lang="de-DE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11548" cy="53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3336" tIns="143336" rIns="143336" bIns="143336" numCol="1" anchor="t" anchorCtr="0" compatLnSpc="1">
            <a:prstTxWarp prst="textNoShape">
              <a:avLst/>
            </a:prstTxWarp>
          </a:bodyPr>
          <a:lstStyle>
            <a:lvl1pPr defTabSz="909877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86128" y="0"/>
            <a:ext cx="3111547" cy="53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3336" tIns="143336" rIns="143336" bIns="143336" numCol="1" anchor="t" anchorCtr="0" compatLnSpc="1">
            <a:prstTxWarp prst="textNoShape">
              <a:avLst/>
            </a:prstTxWarp>
          </a:bodyPr>
          <a:lstStyle>
            <a:lvl1pPr algn="r" defTabSz="909877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92313"/>
            <a:ext cx="3111548" cy="53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3336" tIns="143336" rIns="143336" bIns="143336" numCol="1" anchor="b" anchorCtr="0" compatLnSpc="1">
            <a:prstTxWarp prst="textNoShape">
              <a:avLst/>
            </a:prstTxWarp>
          </a:bodyPr>
          <a:lstStyle>
            <a:lvl1pPr defTabSz="909877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86128" y="9392313"/>
            <a:ext cx="3111547" cy="53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3336" tIns="143336" rIns="143336" bIns="143336" numCol="1" anchor="b" anchorCtr="0" compatLnSpc="1">
            <a:prstTxWarp prst="textNoShape">
              <a:avLst/>
            </a:prstTxWarp>
          </a:bodyPr>
          <a:lstStyle>
            <a:lvl1pPr algn="r" defTabSz="909877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>
                <a:latin typeface="Arial" pitchFamily="34" charset="0"/>
              </a:rPr>
              <a:t>Handout </a:t>
            </a:r>
            <a:fld id="{BFC713D8-7968-482B-A79F-9C586FE5053A}" type="slidenum">
              <a:rPr lang="de-DE" smtClean="0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72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11548" cy="53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3336" tIns="143336" rIns="143336" bIns="143336" numCol="1" anchor="t" anchorCtr="0" compatLnSpc="1">
            <a:prstTxWarp prst="textNoShape">
              <a:avLst/>
            </a:prstTxWarp>
          </a:bodyPr>
          <a:lstStyle>
            <a:lvl1pPr defTabSz="909877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86128" y="0"/>
            <a:ext cx="3110028" cy="53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3336" tIns="143336" rIns="143336" bIns="143336" numCol="1" anchor="t" anchorCtr="0" compatLnSpc="1">
            <a:prstTxWarp prst="textNoShape">
              <a:avLst/>
            </a:prstTxWarp>
          </a:bodyPr>
          <a:lstStyle>
            <a:lvl1pPr algn="r" defTabSz="909877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6125"/>
            <a:ext cx="661828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28008" y="4678447"/>
            <a:ext cx="6341659" cy="442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92313"/>
            <a:ext cx="3111548" cy="53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3336" tIns="143336" rIns="143336" bIns="143336" numCol="1" anchor="b" anchorCtr="0" compatLnSpc="1">
            <a:prstTxWarp prst="textNoShape">
              <a:avLst/>
            </a:prstTxWarp>
          </a:bodyPr>
          <a:lstStyle>
            <a:lvl1pPr defTabSz="909877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86128" y="9392313"/>
            <a:ext cx="3110028" cy="53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3336" tIns="143336" rIns="143336" bIns="143336" numCol="1" anchor="b" anchorCtr="0" compatLnSpc="1">
            <a:prstTxWarp prst="textNoShape">
              <a:avLst/>
            </a:prstTxWarp>
          </a:bodyPr>
          <a:lstStyle>
            <a:lvl1pPr algn="r" defTabSz="909877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77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2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336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3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205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4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338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5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609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6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692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933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customXml" Target="../../customXml/item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customXml" Target="../../customXml/item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customXml" Target="../../customXml/item4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customXml" Target="../../customXml/item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>
          <a:xfrm>
            <a:off x="-21509" y="0"/>
            <a:ext cx="12247267" cy="6894000"/>
          </a:xfrm>
          <a:prstGeom prst="rect">
            <a:avLst/>
          </a:prstGeom>
        </p:spPr>
      </p:pic>
      <p:sp>
        <p:nvSpPr>
          <p:cNvPr id="4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3462181"/>
            <a:ext cx="6480000" cy="2340314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5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sp>
        <p:nvSpPr>
          <p:cNvPr id="9" name="Textplatzhalter 57343"/>
          <p:cNvSpPr>
            <a:spLocks noGrp="1"/>
          </p:cNvSpPr>
          <p:nvPr>
            <p:ph type="body" sz="quarter" idx="12" hasCustomPrompt="1"/>
          </p:nvPr>
        </p:nvSpPr>
        <p:spPr>
          <a:xfrm>
            <a:off x="627063" y="59076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URL</a:t>
            </a:r>
          </a:p>
        </p:txBody>
      </p:sp>
      <p:sp>
        <p:nvSpPr>
          <p:cNvPr id="10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627063" y="5907600"/>
            <a:ext cx="2340000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/>
              <a:t>Please insert Restrictedity note</a:t>
            </a:r>
            <a:endParaRPr lang="de-DE" dirty="0"/>
          </a:p>
        </p:txBody>
      </p:sp>
      <p:grpSp>
        <p:nvGrpSpPr>
          <p:cNvPr id="32" name="Gruppieren 31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3" name="Gerade Verbindung 32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123228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62"/>
            <p:cNvCxnSpPr/>
            <p:nvPr userDrawn="1"/>
          </p:nvCxnSpPr>
          <p:spPr bwMode="auto">
            <a:xfrm rot="5400000">
              <a:off x="123228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63"/>
            <p:cNvCxnSpPr/>
            <p:nvPr userDrawn="1"/>
          </p:nvCxnSpPr>
          <p:spPr bwMode="auto">
            <a:xfrm rot="5400000">
              <a:off x="123228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64"/>
            <p:cNvCxnSpPr/>
            <p:nvPr userDrawn="1"/>
          </p:nvCxnSpPr>
          <p:spPr bwMode="auto">
            <a:xfrm rot="5400000">
              <a:off x="123228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65"/>
            <p:cNvCxnSpPr/>
            <p:nvPr userDrawn="1"/>
          </p:nvCxnSpPr>
          <p:spPr bwMode="auto">
            <a:xfrm rot="5400000">
              <a:off x="12322800" y="6109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66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 userDrawn="1"/>
          </p:nvCxnSpPr>
          <p:spPr bwMode="auto">
            <a:xfrm rot="5400000">
              <a:off x="-126000" y="94822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auto">
            <a:xfrm rot="5400000">
              <a:off x="-1260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-1260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-1260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6"/>
            <p:cNvCxnSpPr/>
            <p:nvPr userDrawn="1"/>
          </p:nvCxnSpPr>
          <p:spPr bwMode="auto">
            <a:xfrm rot="5400000">
              <a:off x="-126000" y="6109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35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68618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4" name="cdtText Placeholder 12 Id13"/>
          <p:cNvSpPr>
            <a:spLocks noGrp="1"/>
          </p:cNvSpPr>
          <p:nvPr>
            <p:ph type="body" sz="quarter" idx="14" hasCustomPrompt="1"/>
            <p:custDataLst>
              <p:tags r:id="rId1"/>
            </p:custDataLst>
          </p:nvPr>
        </p:nvSpPr>
        <p:spPr bwMode="auto">
          <a:xfrm>
            <a:off x="4658996" y="1440000"/>
            <a:ext cx="7539354" cy="4752000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dirty="0"/>
              <a:t>Click to edit the </a:t>
            </a:r>
            <a:r>
              <a:rPr lang="en-US" dirty="0" err="1"/>
              <a:t>toc</a:t>
            </a:r>
            <a:r>
              <a:rPr lang="en-US" dirty="0"/>
              <a:t> / contact</a:t>
            </a:r>
          </a:p>
          <a:p>
            <a:pPr lvl="1"/>
            <a:r>
              <a:rPr lang="en-US" dirty="0"/>
              <a:t>chapter</a:t>
            </a:r>
          </a:p>
          <a:p>
            <a:pPr lvl="2"/>
            <a:r>
              <a:rPr lang="en-US" dirty="0"/>
              <a:t>active chapter</a:t>
            </a:r>
          </a:p>
          <a:p>
            <a:pPr lvl="3"/>
            <a:r>
              <a:rPr lang="en-US" dirty="0"/>
              <a:t>subchapter</a:t>
            </a:r>
          </a:p>
          <a:p>
            <a:pPr lvl="4"/>
            <a:r>
              <a:rPr lang="en-US" dirty="0"/>
              <a:t>active subchapter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440000"/>
            <a:ext cx="4514400" cy="4752000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  <p:grpSp>
        <p:nvGrpSpPr>
          <p:cNvPr id="7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9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9033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Dynamic Petrol">
    <p:bg>
      <p:bgPr>
        <a:gradFill>
          <a:gsLst>
            <a:gs pos="83000">
              <a:srgbClr val="0099B0">
                <a:alpha val="85000"/>
              </a:srgbClr>
            </a:gs>
            <a:gs pos="50000">
              <a:srgbClr val="009999">
                <a:alpha val="85000"/>
              </a:srgbClr>
            </a:gs>
            <a:gs pos="0">
              <a:srgbClr val="50BEBE">
                <a:alpha val="85000"/>
              </a:srgbClr>
            </a:gs>
            <a:gs pos="100000">
              <a:srgbClr val="0099CB">
                <a:alpha val="85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grpSp>
        <p:nvGrpSpPr>
          <p:cNvPr id="31" name="Gruppieren 30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2" name="Gerade Verbindung 31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123228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123228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62"/>
            <p:cNvCxnSpPr/>
            <p:nvPr userDrawn="1"/>
          </p:nvCxnSpPr>
          <p:spPr bwMode="auto">
            <a:xfrm rot="5400000">
              <a:off x="123228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63"/>
            <p:cNvCxnSpPr/>
            <p:nvPr userDrawn="1"/>
          </p:nvCxnSpPr>
          <p:spPr bwMode="auto">
            <a:xfrm rot="5400000">
              <a:off x="123228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64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65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66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 userDrawn="1"/>
          </p:nvCxnSpPr>
          <p:spPr bwMode="auto">
            <a:xfrm rot="5400000">
              <a:off x="-1260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auto">
            <a:xfrm rot="5400000">
              <a:off x="-1260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-1260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" name="cdtRectangle 115 Id57350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 bwMode="ltGray">
          <a:xfrm>
            <a:off x="627063" y="3891600"/>
            <a:ext cx="6480000" cy="2340314"/>
          </a:xfrm>
          <a:noFill/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grpSp>
        <p:nvGrpSpPr>
          <p:cNvPr id="28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33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9833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Blue light">
    <p:bg>
      <p:bgPr>
        <a:solidFill>
          <a:srgbClr val="50B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grpSp>
        <p:nvGrpSpPr>
          <p:cNvPr id="31" name="Gruppieren 30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2" name="Gerade Verbindung 31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123228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123228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62"/>
            <p:cNvCxnSpPr/>
            <p:nvPr userDrawn="1"/>
          </p:nvCxnSpPr>
          <p:spPr bwMode="auto">
            <a:xfrm rot="5400000">
              <a:off x="123228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63"/>
            <p:cNvCxnSpPr/>
            <p:nvPr userDrawn="1"/>
          </p:nvCxnSpPr>
          <p:spPr bwMode="auto">
            <a:xfrm rot="5400000">
              <a:off x="123228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64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65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66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 userDrawn="1"/>
          </p:nvCxnSpPr>
          <p:spPr bwMode="auto">
            <a:xfrm rot="5400000">
              <a:off x="-1260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auto">
            <a:xfrm rot="5400000">
              <a:off x="-1260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-1260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" name="cdtRectangle 115 Id57350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 bwMode="ltGray">
          <a:xfrm>
            <a:off x="627063" y="3891600"/>
            <a:ext cx="6480000" cy="2340314"/>
          </a:xfrm>
          <a:noFill/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grpSp>
        <p:nvGrpSpPr>
          <p:cNvPr id="28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30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65548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type="titleOnly" preserve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44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432000" rIns="2124000" bIns="23400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Titelmasterformat durch Klicken bearbeiten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5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6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custDataLst>
      <p:custData r:id="rId1"/>
    </p:custDataLst>
    <p:extLst>
      <p:ext uri="{BB962C8B-B14F-4D97-AF65-F5344CB8AC3E}">
        <p14:creationId xmlns:p14="http://schemas.microsoft.com/office/powerpoint/2010/main" val="3366034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area Dynamic Petro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1"/>
        </p:nvGrpSpPr>
        <p:grpSpPr>
          <a:xfrm>
            <a:off x="0" y="0"/>
            <a:ext cx="12198350" cy="6861907"/>
            <a:chOff x="0" y="0"/>
            <a:chExt cx="12198350" cy="6861907"/>
          </a:xfrm>
        </p:grpSpPr>
        <p:sp>
          <p:nvSpPr>
            <p:cNvPr id="4" name="Rechteck 3"/>
            <p:cNvSpPr/>
            <p:nvPr userDrawn="1"/>
          </p:nvSpPr>
          <p:spPr bwMode="auto">
            <a:xfrm>
              <a:off x="0" y="0"/>
              <a:ext cx="12198350" cy="68619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fr-FR" sz="18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" name="Rechteck 5"/>
            <p:cNvSpPr/>
            <p:nvPr userDrawn="1"/>
          </p:nvSpPr>
          <p:spPr bwMode="auto">
            <a:xfrm>
              <a:off x="0" y="0"/>
              <a:ext cx="12198350" cy="6861907"/>
            </a:xfrm>
            <a:prstGeom prst="rect">
              <a:avLst/>
            </a:prstGeom>
            <a:gradFill>
              <a:gsLst>
                <a:gs pos="83000">
                  <a:srgbClr val="0099B0">
                    <a:alpha val="85000"/>
                  </a:srgbClr>
                </a:gs>
                <a:gs pos="50000">
                  <a:srgbClr val="009999">
                    <a:alpha val="85000"/>
                  </a:srgbClr>
                </a:gs>
                <a:gs pos="0">
                  <a:srgbClr val="50BEBE">
                    <a:alpha val="85000"/>
                  </a:srgbClr>
                </a:gs>
                <a:gs pos="100000">
                  <a:srgbClr val="0099CB">
                    <a:alpha val="85000"/>
                  </a:srgbClr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fr-FR" sz="18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3766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area Blue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auto">
          <a:xfrm>
            <a:off x="0" y="0"/>
            <a:ext cx="12198350" cy="6861907"/>
          </a:xfrm>
          <a:prstGeom prst="rect">
            <a:avLst/>
          </a:prstGeom>
          <a:solidFill>
            <a:srgbClr val="50BED7"/>
          </a:solidFill>
          <a:ln>
            <a:noFill/>
          </a:ln>
          <a:effec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fr-FR" sz="180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9931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" type="obj" preserve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0000"/>
            <a:ext cx="8208962" cy="4752000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6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7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custDataLst>
      <p:custData r:id="rId1"/>
    </p:custData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" type="obj" preserve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0000"/>
            <a:ext cx="6768000" cy="4752000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6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7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custDataLst>
      <p:custData r:id="rId1"/>
    </p:custData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432000" rIns="2124000" bIns="23400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Titelmasterformat durch Klicken bearbeiten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27063" y="1440000"/>
            <a:ext cx="5472112" cy="4752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dtContent Placeholder 3 Id4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43638" y="1440000"/>
            <a:ext cx="5472112" cy="4752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8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custDataLst>
      <p:custData r:id="rId1"/>
    </p:custDataLst>
    <p:extLst>
      <p:ext uri="{BB962C8B-B14F-4D97-AF65-F5344CB8AC3E}">
        <p14:creationId xmlns:p14="http://schemas.microsoft.com/office/powerpoint/2010/main" val="1607085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18" Type="http://schemas.openxmlformats.org/officeDocument/2006/relationships/tags" Target="../tags/tag8.xml"/><Relationship Id="rId26" Type="http://schemas.openxmlformats.org/officeDocument/2006/relationships/tags" Target="../tags/tag16.xml"/><Relationship Id="rId39" Type="http://schemas.openxmlformats.org/officeDocument/2006/relationships/tags" Target="../tags/tag29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1.xml"/><Relationship Id="rId34" Type="http://schemas.openxmlformats.org/officeDocument/2006/relationships/tags" Target="../tags/tag24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17" Type="http://schemas.openxmlformats.org/officeDocument/2006/relationships/tags" Target="../tags/tag7.xml"/><Relationship Id="rId25" Type="http://schemas.openxmlformats.org/officeDocument/2006/relationships/tags" Target="../tags/tag15.xml"/><Relationship Id="rId33" Type="http://schemas.openxmlformats.org/officeDocument/2006/relationships/tags" Target="../tags/tag23.xml"/><Relationship Id="rId38" Type="http://schemas.openxmlformats.org/officeDocument/2006/relationships/tags" Target="../tags/tag28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6.xml"/><Relationship Id="rId20" Type="http://schemas.openxmlformats.org/officeDocument/2006/relationships/tags" Target="../tags/tag10.xml"/><Relationship Id="rId29" Type="http://schemas.openxmlformats.org/officeDocument/2006/relationships/tags" Target="../tags/tag1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24" Type="http://schemas.openxmlformats.org/officeDocument/2006/relationships/tags" Target="../tags/tag14.xml"/><Relationship Id="rId32" Type="http://schemas.openxmlformats.org/officeDocument/2006/relationships/tags" Target="../tags/tag22.xml"/><Relationship Id="rId37" Type="http://schemas.openxmlformats.org/officeDocument/2006/relationships/tags" Target="../tags/tag27.xml"/><Relationship Id="rId40" Type="http://schemas.openxmlformats.org/officeDocument/2006/relationships/tags" Target="../tags/tag30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5.xml"/><Relationship Id="rId23" Type="http://schemas.openxmlformats.org/officeDocument/2006/relationships/tags" Target="../tags/tag13.xml"/><Relationship Id="rId28" Type="http://schemas.openxmlformats.org/officeDocument/2006/relationships/tags" Target="../tags/tag18.xml"/><Relationship Id="rId36" Type="http://schemas.openxmlformats.org/officeDocument/2006/relationships/tags" Target="../tags/tag26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9.xml"/><Relationship Id="rId31" Type="http://schemas.openxmlformats.org/officeDocument/2006/relationships/tags" Target="../tags/tag2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4.xml"/><Relationship Id="rId22" Type="http://schemas.openxmlformats.org/officeDocument/2006/relationships/tags" Target="../tags/tag12.xml"/><Relationship Id="rId27" Type="http://schemas.openxmlformats.org/officeDocument/2006/relationships/tags" Target="../tags/tag17.xml"/><Relationship Id="rId30" Type="http://schemas.openxmlformats.org/officeDocument/2006/relationships/tags" Target="../tags/tag20.xml"/><Relationship Id="rId35" Type="http://schemas.openxmlformats.org/officeDocument/2006/relationships/tags" Target="../tags/tag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cdtRectangle 115 Id3078"/>
          <p:cNvSpPr>
            <a:spLocks noGrp="1" noChangeArrowheads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0" y="-1"/>
            <a:ext cx="1219835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432000" rIns="2746800" bIns="23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Titelmasterformat durch Klicken bearbeiten</a:t>
            </a:r>
          </a:p>
        </p:txBody>
      </p:sp>
      <p:sp>
        <p:nvSpPr>
          <p:cNvPr id="3079" name="cdtRectangle 116 Id3079"/>
          <p:cNvSpPr>
            <a:spLocks noGrp="1" noChangeArrowheads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627063" y="1441451"/>
            <a:ext cx="8208962" cy="47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Textmasterformat bearbeiten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072" name="cdtMasterTags_CL1 Id3072"/>
          <p:cNvCxnSpPr/>
          <p:nvPr>
            <p:custDataLst>
              <p:tags r:id="rId1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" name="cdtMasterTags_CL2 Id3073"/>
          <p:cNvCxnSpPr/>
          <p:nvPr>
            <p:custDataLst>
              <p:tags r:id="rId1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4" name="cdtMasterTags_CL3 Id3074"/>
          <p:cNvCxnSpPr/>
          <p:nvPr>
            <p:custDataLst>
              <p:tags r:id="rId1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5" name="cdtMasterTags_CL4 Id3075"/>
          <p:cNvCxnSpPr/>
          <p:nvPr>
            <p:custDataLst>
              <p:tags r:id="rId1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6" name="cdtMasterTags_CL5 Id3076"/>
          <p:cNvCxnSpPr/>
          <p:nvPr>
            <p:custDataLst>
              <p:tags r:id="rId1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7" name="cdtMasterTags_CL6 Id3077"/>
          <p:cNvCxnSpPr/>
          <p:nvPr>
            <p:custDataLst>
              <p:tags r:id="rId1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0" name="cdtMasterTags_CL7 Id3080"/>
          <p:cNvCxnSpPr/>
          <p:nvPr>
            <p:custDataLst>
              <p:tags r:id="rId2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1" name="cdtMasterTags_CL8 Id3081"/>
          <p:cNvCxnSpPr/>
          <p:nvPr>
            <p:custDataLst>
              <p:tags r:id="rId2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2" name="cdtMasterTags_CL9 Id3082"/>
          <p:cNvCxnSpPr/>
          <p:nvPr>
            <p:custDataLst>
              <p:tags r:id="rId2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3" name="cdtMasterTags_CL10 Id3083"/>
          <p:cNvCxnSpPr/>
          <p:nvPr>
            <p:custDataLst>
              <p:tags r:id="rId2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4" name="cdtMasterTags_CL11 Id3084"/>
          <p:cNvCxnSpPr/>
          <p:nvPr>
            <p:custDataLst>
              <p:tags r:id="rId2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5" name="cdtMasterTags_CL12 Id3085"/>
          <p:cNvCxnSpPr/>
          <p:nvPr>
            <p:custDataLst>
              <p:tags r:id="rId2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6" name="cdtMasterTags_CL13 Id3086"/>
          <p:cNvCxnSpPr/>
          <p:nvPr>
            <p:custDataLst>
              <p:tags r:id="rId2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7" name="cdtMasterTags_CL14 Id3087"/>
          <p:cNvCxnSpPr/>
          <p:nvPr>
            <p:custDataLst>
              <p:tags r:id="rId2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8" name="cdtMasterTags_CL15 Id3088"/>
          <p:cNvCxnSpPr/>
          <p:nvPr>
            <p:custDataLst>
              <p:tags r:id="rId2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9" name="cdtMasterTags_CL16 Id3089"/>
          <p:cNvCxnSpPr/>
          <p:nvPr>
            <p:custDataLst>
              <p:tags r:id="rId2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0" name="cdtMasterTags_CL17 Id3090"/>
          <p:cNvCxnSpPr/>
          <p:nvPr>
            <p:custDataLst>
              <p:tags r:id="rId3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1" name="cdtMasterTags_CL18 Id3091"/>
          <p:cNvCxnSpPr/>
          <p:nvPr>
            <p:custDataLst>
              <p:tags r:id="rId3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2" name="cdtMasterTags_CL19 Id3092"/>
          <p:cNvCxnSpPr/>
          <p:nvPr>
            <p:custDataLst>
              <p:tags r:id="rId3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3" name="cdtMasterTags_CL20 Id3093"/>
          <p:cNvCxnSpPr/>
          <p:nvPr>
            <p:custDataLst>
              <p:tags r:id="rId3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4" name="cdtMasterTags_CL21 Id3094"/>
          <p:cNvCxnSpPr/>
          <p:nvPr>
            <p:custDataLst>
              <p:tags r:id="rId3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5" name="cdtMasterTags_CL22 Id3095"/>
          <p:cNvCxnSpPr/>
          <p:nvPr>
            <p:custDataLst>
              <p:tags r:id="rId3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6" name="cdtMasterTags"/>
          <p:cNvCxnSpPr/>
          <p:nvPr>
            <p:custDataLst>
              <p:tags r:id="rId3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cdtText Box 133 Id16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0" y="6200774"/>
            <a:ext cx="12198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400" tIns="144000" rIns="3211200" bIns="0" anchor="ctr"/>
          <a:lstStyle/>
          <a:p>
            <a:r>
              <a:rPr lang="en-US" sz="1000" b="1" noProof="0" dirty="0">
                <a:solidFill>
                  <a:srgbClr val="879BAA"/>
                </a:solidFill>
              </a:rPr>
              <a:t>Restricted © Siemens AG 2019</a:t>
            </a:r>
          </a:p>
        </p:txBody>
      </p:sp>
      <p:sp>
        <p:nvSpPr>
          <p:cNvPr id="64" name="cdtTextBox 12 Id17"/>
          <p:cNvSpPr txBox="1"/>
          <p:nvPr>
            <p:custDataLst>
              <p:tags r:id="rId38"/>
            </p:custDataLst>
          </p:nvPr>
        </p:nvSpPr>
        <p:spPr>
          <a:xfrm>
            <a:off x="0" y="6597650"/>
            <a:ext cx="3932230" cy="260350"/>
          </a:xfrm>
          <a:prstGeom prst="rect">
            <a:avLst/>
          </a:prstGeom>
          <a:noFill/>
        </p:spPr>
        <p:txBody>
          <a:bodyPr wrap="square" lIns="1908000" tIns="0" rIns="0" bIns="11520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noProof="0" dirty="0">
                <a:solidFill>
                  <a:srgbClr val="000000"/>
                </a:solidFill>
              </a:rPr>
              <a:t>August 2019</a:t>
            </a:r>
          </a:p>
        </p:txBody>
      </p:sp>
      <p:sp>
        <p:nvSpPr>
          <p:cNvPr id="65" name="cdtTextBox 11 Id18"/>
          <p:cNvSpPr txBox="1"/>
          <p:nvPr>
            <p:custDataLst>
              <p:tags r:id="rId39"/>
            </p:custDataLst>
          </p:nvPr>
        </p:nvSpPr>
        <p:spPr>
          <a:xfrm>
            <a:off x="0" y="6597650"/>
            <a:ext cx="1765285" cy="260350"/>
          </a:xfrm>
          <a:prstGeom prst="rect">
            <a:avLst/>
          </a:prstGeom>
          <a:noFill/>
        </p:spPr>
        <p:txBody>
          <a:bodyPr wrap="square" lIns="626400" tIns="0" rIns="0" bIns="11520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noProof="0">
                <a:solidFill>
                  <a:srgbClr val="000000"/>
                </a:solidFill>
              </a:rPr>
              <a:t>Page </a:t>
            </a:r>
            <a:fld id="{91E7552C-A157-4A4F-8E99-698C0325FC94}" type="slidenum">
              <a:rPr lang="en-US" sz="1000" noProof="0" smtClean="0">
                <a:solidFill>
                  <a:srgbClr val="000000"/>
                </a:solidFill>
              </a:rPr>
              <a:pPr>
                <a:lnSpc>
                  <a:spcPct val="110000"/>
                </a:lnSpc>
                <a:spcBef>
                  <a:spcPts val="0"/>
                </a:spcBef>
              </a:pPr>
              <a:t>‹#›</a:t>
            </a:fld>
            <a:endParaRPr lang="en-US" sz="1000" noProof="0">
              <a:solidFill>
                <a:srgbClr val="000000"/>
              </a:solidFill>
            </a:endParaRPr>
          </a:p>
        </p:txBody>
      </p:sp>
      <p:sp>
        <p:nvSpPr>
          <p:cNvPr id="66" name="cdtTextBox 13 Id19"/>
          <p:cNvSpPr txBox="1"/>
          <p:nvPr>
            <p:custDataLst>
              <p:tags r:id="rId40"/>
            </p:custDataLst>
          </p:nvPr>
        </p:nvSpPr>
        <p:spPr>
          <a:xfrm>
            <a:off x="3787765" y="6597650"/>
            <a:ext cx="8410584" cy="260350"/>
          </a:xfrm>
          <a:prstGeom prst="rect">
            <a:avLst/>
          </a:prstGeom>
          <a:noFill/>
        </p:spPr>
        <p:txBody>
          <a:bodyPr wrap="square" lIns="0" tIns="0" rIns="482400" bIns="115200" rtlCol="0"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1000" noProof="0" dirty="0" err="1">
                <a:solidFill>
                  <a:srgbClr val="000000"/>
                </a:solidFill>
              </a:rPr>
              <a:t>SiPass</a:t>
            </a:r>
            <a:r>
              <a:rPr lang="en-US" sz="1000" noProof="0" dirty="0">
                <a:solidFill>
                  <a:srgbClr val="000000"/>
                </a:solidFill>
              </a:rPr>
              <a:t> integrated 2.76 SP1</a:t>
            </a:r>
          </a:p>
        </p:txBody>
      </p:sp>
      <p:grpSp>
        <p:nvGrpSpPr>
          <p:cNvPr id="67" name="Gruppieren 66"/>
          <p:cNvGrpSpPr/>
          <p:nvPr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68" name="Gerade Verbindung 67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6"/>
            <p:cNvCxnSpPr/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Gerade Verbindung 77"/>
            <p:cNvCxnSpPr/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Gerade Verbindung 78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Gerade Verbindung 79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80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81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82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83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84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/>
            <p:cNvCxnSpPr/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/>
            <p:cNvCxnSpPr/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Gerade Verbindung 87"/>
            <p:cNvCxnSpPr/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Gerade Verbindung 88"/>
            <p:cNvCxnSpPr/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0" r:id="rId2"/>
    <p:sldLayoutId id="2147483711" r:id="rId3"/>
    <p:sldLayoutId id="2147483695" r:id="rId4"/>
    <p:sldLayoutId id="2147483713" r:id="rId5"/>
    <p:sldLayoutId id="2147483712" r:id="rId6"/>
    <p:sldLayoutId id="2147483670" r:id="rId7"/>
    <p:sldLayoutId id="2147483692" r:id="rId8"/>
    <p:sldLayoutId id="2147483696" r:id="rId9"/>
    <p:sldLayoutId id="2147483704" r:id="rId10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rgbClr val="00646E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0" indent="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pitchFamily="34" charset="0"/>
        <a:buNone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79388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58775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38163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17550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2207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16779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21351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25923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2.emf"/><Relationship Id="rId2" Type="http://schemas.openxmlformats.org/officeDocument/2006/relationships/tags" Target="../tags/tag4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notesSlide" Target="../notesSlides/notesSlide1.xml"/><Relationship Id="rId18" Type="http://schemas.openxmlformats.org/officeDocument/2006/relationships/image" Target="../media/image4.wmf"/><Relationship Id="rId3" Type="http://schemas.openxmlformats.org/officeDocument/2006/relationships/tags" Target="../tags/tag50.xml"/><Relationship Id="rId21" Type="http://schemas.openxmlformats.org/officeDocument/2006/relationships/image" Target="../media/image7.png"/><Relationship Id="rId7" Type="http://schemas.openxmlformats.org/officeDocument/2006/relationships/tags" Target="../tags/tag54.xml"/><Relationship Id="rId12" Type="http://schemas.openxmlformats.org/officeDocument/2006/relationships/slideLayout" Target="../slideLayouts/slideLayout4.xml"/><Relationship Id="rId17" Type="http://schemas.openxmlformats.org/officeDocument/2006/relationships/oleObject" Target="../embeddings/oleObject3.bin"/><Relationship Id="rId25" Type="http://schemas.openxmlformats.org/officeDocument/2006/relationships/image" Target="../media/image11.png"/><Relationship Id="rId2" Type="http://schemas.openxmlformats.org/officeDocument/2006/relationships/tags" Target="../tags/tag49.xml"/><Relationship Id="rId16" Type="http://schemas.openxmlformats.org/officeDocument/2006/relationships/image" Target="../media/image5.png"/><Relationship Id="rId20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image" Target="../media/image10.jpeg"/><Relationship Id="rId5" Type="http://schemas.openxmlformats.org/officeDocument/2006/relationships/tags" Target="../tags/tag52.xml"/><Relationship Id="rId15" Type="http://schemas.openxmlformats.org/officeDocument/2006/relationships/image" Target="../media/image3.emf"/><Relationship Id="rId23" Type="http://schemas.openxmlformats.org/officeDocument/2006/relationships/image" Target="../media/image9.jpeg"/><Relationship Id="rId10" Type="http://schemas.openxmlformats.org/officeDocument/2006/relationships/tags" Target="../tags/tag57.xml"/><Relationship Id="rId19" Type="http://schemas.openxmlformats.org/officeDocument/2006/relationships/oleObject" Target="../embeddings/oleObject4.bin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oleObject" Target="../embeddings/oleObject2.bin"/><Relationship Id="rId2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60.xml"/><Relationship Id="rId7" Type="http://schemas.openxmlformats.org/officeDocument/2006/relationships/image" Target="../media/image3.emf"/><Relationship Id="rId2" Type="http://schemas.openxmlformats.org/officeDocument/2006/relationships/tags" Target="../tags/tag5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62.xml"/><Relationship Id="rId7" Type="http://schemas.openxmlformats.org/officeDocument/2006/relationships/image" Target="../media/image3.emf"/><Relationship Id="rId2" Type="http://schemas.openxmlformats.org/officeDocument/2006/relationships/tags" Target="../tags/tag6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8.tiff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7.tif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9.jpeg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notesSlide" Target="../notesSlides/notesSlide4.xml"/><Relationship Id="rId17" Type="http://schemas.openxmlformats.org/officeDocument/2006/relationships/image" Target="../media/image8.png"/><Relationship Id="rId2" Type="http://schemas.openxmlformats.org/officeDocument/2006/relationships/tags" Target="../tags/tag63.xml"/><Relationship Id="rId16" Type="http://schemas.openxmlformats.org/officeDocument/2006/relationships/image" Target="../media/image7.png"/><Relationship Id="rId20" Type="http://schemas.openxmlformats.org/officeDocument/2006/relationships/image" Target="../media/image5.png"/><Relationship Id="rId1" Type="http://schemas.openxmlformats.org/officeDocument/2006/relationships/vmlDrawing" Target="../drawings/vmlDrawing5.vml"/><Relationship Id="rId6" Type="http://schemas.openxmlformats.org/officeDocument/2006/relationships/tags" Target="../tags/tag67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66.xml"/><Relationship Id="rId15" Type="http://schemas.openxmlformats.org/officeDocument/2006/relationships/image" Target="../media/image6.png"/><Relationship Id="rId10" Type="http://schemas.openxmlformats.org/officeDocument/2006/relationships/tags" Target="../tags/tag71.xml"/><Relationship Id="rId19" Type="http://schemas.openxmlformats.org/officeDocument/2006/relationships/image" Target="../media/image20.png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73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72.xml"/><Relationship Id="rId1" Type="http://schemas.openxmlformats.org/officeDocument/2006/relationships/vmlDrawing" Target="../drawings/vmlDrawing6.v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21.png"/><Relationship Id="rId5" Type="http://schemas.openxmlformats.org/officeDocument/2006/relationships/tags" Target="../tags/tag75.xml"/><Relationship Id="rId10" Type="http://schemas.openxmlformats.org/officeDocument/2006/relationships/image" Target="../media/image8.png"/><Relationship Id="rId4" Type="http://schemas.openxmlformats.org/officeDocument/2006/relationships/tags" Target="../tags/tag74.xml"/><Relationship Id="rId9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78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10" Type="http://schemas.openxmlformats.org/officeDocument/2006/relationships/image" Target="../media/image22.jpg"/><Relationship Id="rId4" Type="http://schemas.openxmlformats.org/officeDocument/2006/relationships/tags" Target="../tags/tag79.xml"/><Relationship Id="rId9" Type="http://schemas.openxmlformats.org/officeDocument/2006/relationships/hyperlink" Target="mailto:matthew.c.bell@siemen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7D5E5FC-01CB-4D83-9B09-D2D7EEC8488B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801720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2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5BB27B3-1386-4162-A780-DCD0AE5AFDAF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en-US" sz="2200" dirty="0">
              <a:solidFill>
                <a:schemeClr val="tx1"/>
              </a:solidFill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627063" y="3708403"/>
            <a:ext cx="6480000" cy="2094092"/>
          </a:xfrm>
        </p:spPr>
        <p:txBody>
          <a:bodyPr/>
          <a:lstStyle/>
          <a:p>
            <a:r>
              <a:rPr lang="en-US" noProof="0" dirty="0" err="1"/>
              <a:t>SiPass</a:t>
            </a:r>
            <a:r>
              <a:rPr lang="en-US" noProof="0" dirty="0"/>
              <a:t> integrated</a:t>
            </a:r>
            <a:br>
              <a:rPr lang="en-US" noProof="0" dirty="0"/>
            </a:br>
            <a:r>
              <a:rPr lang="en-US" sz="2800" noProof="0" dirty="0"/>
              <a:t>MP2.76 SP1 </a:t>
            </a:r>
            <a:r>
              <a:rPr lang="en-US" sz="2800" noProof="0" dirty="0" err="1"/>
              <a:t>Whats</a:t>
            </a:r>
            <a:r>
              <a:rPr lang="en-US" sz="2800" dirty="0"/>
              <a:t>’s New!</a:t>
            </a:r>
            <a:br>
              <a:rPr lang="en-US" noProof="0" dirty="0"/>
            </a:br>
            <a:br>
              <a:rPr lang="en-US" sz="2200" b="0" dirty="0"/>
            </a:br>
            <a:r>
              <a:rPr lang="en-US" sz="2200" b="0" dirty="0"/>
              <a:t>Matthew Bell</a:t>
            </a:r>
            <a:endParaRPr lang="en-US" sz="2200" b="0" noProof="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noProof="0" dirty="0"/>
              <a:t>siemens.com/</a:t>
            </a:r>
            <a:r>
              <a:rPr lang="en-US" noProof="0" dirty="0" err="1"/>
              <a:t>buildingtechnologies</a:t>
            </a:r>
            <a:endParaRPr lang="en-US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/>
              <a:t>Restricted © Siemens AG 2019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75017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3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22" name="Object 21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AFC74C16-E720-4EAE-A1BB-BC2DFB9FDA84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de-CH" sz="2200" b="1" dirty="0">
              <a:solidFill>
                <a:schemeClr val="tx1"/>
              </a:solidFill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022611" y="3340663"/>
            <a:ext cx="3096344" cy="149665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AU" sz="1800" b="1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ACC-AP </a:t>
            </a:r>
            <a:r>
              <a:rPr lang="de-CH" dirty="0" err="1"/>
              <a:t>with</a:t>
            </a:r>
            <a:r>
              <a:rPr lang="de-CH" dirty="0"/>
              <a:t> APERIO Wireless Locks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4" name="Line 59"/>
          <p:cNvSpPr>
            <a:spLocks noChangeShapeType="1"/>
          </p:cNvSpPr>
          <p:nvPr/>
        </p:nvSpPr>
        <p:spPr bwMode="auto">
          <a:xfrm flipH="1">
            <a:off x="3110029" y="4298515"/>
            <a:ext cx="0" cy="246062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45" name="Line 61"/>
          <p:cNvSpPr>
            <a:spLocks noChangeShapeType="1"/>
          </p:cNvSpPr>
          <p:nvPr/>
        </p:nvSpPr>
        <p:spPr bwMode="auto">
          <a:xfrm>
            <a:off x="2828407" y="4511875"/>
            <a:ext cx="0" cy="565944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47" name="Line 64"/>
          <p:cNvSpPr>
            <a:spLocks noChangeShapeType="1"/>
          </p:cNvSpPr>
          <p:nvPr/>
        </p:nvSpPr>
        <p:spPr bwMode="auto">
          <a:xfrm>
            <a:off x="1475267" y="4543626"/>
            <a:ext cx="0" cy="587374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48" name="Text Box 6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75265" y="3397469"/>
            <a:ext cx="7569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</a:rPr>
              <a:t>ACC G2</a:t>
            </a:r>
          </a:p>
        </p:txBody>
      </p:sp>
      <p:pic>
        <p:nvPicPr>
          <p:cNvPr id="50" name="Picture 72" descr="DRI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476974" y="3827662"/>
            <a:ext cx="878922" cy="878923"/>
          </a:xfrm>
          <a:prstGeom prst="rect">
            <a:avLst/>
          </a:prstGeom>
          <a:noFill/>
        </p:spPr>
      </p:pic>
      <p:sp>
        <p:nvSpPr>
          <p:cNvPr id="53" name="Line 76"/>
          <p:cNvSpPr>
            <a:spLocks noChangeShapeType="1"/>
          </p:cNvSpPr>
          <p:nvPr/>
        </p:nvSpPr>
        <p:spPr bwMode="auto">
          <a:xfrm flipH="1" flipV="1">
            <a:off x="3832128" y="3665740"/>
            <a:ext cx="1" cy="877886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54" name="Line 77"/>
          <p:cNvSpPr>
            <a:spLocks noChangeShapeType="1"/>
          </p:cNvSpPr>
          <p:nvPr/>
        </p:nvSpPr>
        <p:spPr bwMode="auto">
          <a:xfrm flipV="1">
            <a:off x="3110030" y="4543625"/>
            <a:ext cx="722100" cy="951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55" name="Line 78"/>
          <p:cNvSpPr>
            <a:spLocks noChangeShapeType="1"/>
          </p:cNvSpPr>
          <p:nvPr/>
        </p:nvSpPr>
        <p:spPr bwMode="auto">
          <a:xfrm>
            <a:off x="3447319" y="3670446"/>
            <a:ext cx="384810" cy="4022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de-DE">
              <a:solidFill>
                <a:schemeClr val="tx1"/>
              </a:solidFill>
            </a:endParaRPr>
          </a:p>
        </p:txBody>
      </p:sp>
      <p:graphicFrame>
        <p:nvGraphicFramePr>
          <p:cNvPr id="58" name="Object 79"/>
          <p:cNvGraphicFramePr>
            <a:graphicFrameLocks noChangeAspect="1"/>
          </p:cNvGraphicFramePr>
          <p:nvPr/>
        </p:nvGraphicFramePr>
        <p:xfrm>
          <a:off x="3332385" y="4404963"/>
          <a:ext cx="270364" cy="27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4" name="Grafik" r:id="rId17" imgW="2191320" imgH="2200320" progId="Word.Picture.8">
                  <p:embed/>
                </p:oleObj>
              </mc:Choice>
              <mc:Fallback>
                <p:oleObj name="Grafik" r:id="rId17" imgW="2191320" imgH="2200320" progId="Word.Picture.8">
                  <p:embed/>
                  <p:pic>
                    <p:nvPicPr>
                      <p:cNvPr id="58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2385" y="4404963"/>
                        <a:ext cx="270364" cy="2713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80"/>
          <p:cNvGraphicFramePr>
            <a:graphicFrameLocks noChangeAspect="1"/>
          </p:cNvGraphicFramePr>
          <p:nvPr/>
        </p:nvGraphicFramePr>
        <p:xfrm>
          <a:off x="3333972" y="3568587"/>
          <a:ext cx="282828" cy="283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5" name="Grafik" r:id="rId19" imgW="2191320" imgH="2200320" progId="Word.Picture.8">
                  <p:embed/>
                </p:oleObj>
              </mc:Choice>
              <mc:Fallback>
                <p:oleObj name="Grafik" r:id="rId19" imgW="2191320" imgH="2200320" progId="Word.Picture.8">
                  <p:embed/>
                  <p:pic>
                    <p:nvPicPr>
                      <p:cNvPr id="59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972" y="3568587"/>
                        <a:ext cx="282828" cy="2837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 Box 8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03402" y="3880472"/>
            <a:ext cx="8715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</a:rPr>
              <a:t>Readers</a:t>
            </a:r>
          </a:p>
        </p:txBody>
      </p:sp>
      <p:pic>
        <p:nvPicPr>
          <p:cNvPr id="83" name="Picture 119" descr="026_AC5102_for ppts"/>
          <p:cNvPicPr>
            <a:picLocks noChangeAspect="1" noChangeArrowheads="1"/>
          </p:cNvPicPr>
          <p:nvPr/>
        </p:nvPicPr>
        <p:blipFill>
          <a:blip r:embed="rId20"/>
          <a:srcRect l="16159" t="10753" r="14685" b="12314"/>
          <a:stretch>
            <a:fillRect/>
          </a:stretch>
        </p:blipFill>
        <p:spPr bwMode="auto">
          <a:xfrm>
            <a:off x="1200411" y="3674468"/>
            <a:ext cx="560388" cy="935038"/>
          </a:xfrm>
          <a:prstGeom prst="rect">
            <a:avLst/>
          </a:prstGeom>
          <a:noFill/>
        </p:spPr>
      </p:pic>
      <p:sp>
        <p:nvSpPr>
          <p:cNvPr id="84" name="AutoShape 85"/>
          <p:cNvSpPr>
            <a:spLocks noChangeArrowheads="1"/>
          </p:cNvSpPr>
          <p:nvPr/>
        </p:nvSpPr>
        <p:spPr bwMode="auto">
          <a:xfrm rot="5400000">
            <a:off x="2403646" y="3738080"/>
            <a:ext cx="212725" cy="2785845"/>
          </a:xfrm>
          <a:prstGeom prst="can">
            <a:avLst>
              <a:gd name="adj" fmla="val 162370"/>
            </a:avLst>
          </a:prstGeom>
          <a:gradFill rotWithShape="0">
            <a:gsLst>
              <a:gs pos="0">
                <a:srgbClr val="336699"/>
              </a:gs>
              <a:gs pos="50000">
                <a:srgbClr val="336699">
                  <a:gamma/>
                  <a:tint val="0"/>
                  <a:invGamma/>
                </a:srgbClr>
              </a:gs>
              <a:gs pos="100000">
                <a:srgbClr val="336699"/>
              </a:gs>
            </a:gsLst>
            <a:lin ang="5400000" scaled="1"/>
          </a:gradFill>
          <a:ln w="9525">
            <a:solidFill>
              <a:srgbClr val="336699"/>
            </a:solidFill>
            <a:round/>
            <a:headEnd/>
            <a:tailEnd/>
          </a:ln>
          <a:effectLst/>
        </p:spPr>
        <p:txBody>
          <a:bodyPr vert="vert270" wrap="square" anchor="ctr">
            <a:noAutofit/>
          </a:bodyPr>
          <a:lstStyle/>
          <a:p>
            <a:pPr algn="ctr"/>
            <a:r>
              <a:rPr lang="de-CH" sz="1100" dirty="0">
                <a:solidFill>
                  <a:schemeClr val="tx1"/>
                </a:solidFill>
              </a:rPr>
              <a:t>FLN RS485 </a:t>
            </a:r>
            <a:r>
              <a:rPr lang="de-CH" sz="1100" dirty="0" err="1">
                <a:solidFill>
                  <a:schemeClr val="tx1"/>
                </a:solidFill>
              </a:rPr>
              <a:t>Comms</a:t>
            </a: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85" name="Text Box 6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07834" y="3689162"/>
            <a:ext cx="4491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</a:rPr>
              <a:t>DRI</a:t>
            </a:r>
          </a:p>
        </p:txBody>
      </p:sp>
      <p:sp>
        <p:nvSpPr>
          <p:cNvPr id="95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50851" y="2373482"/>
            <a:ext cx="212086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spcAft>
                <a:spcPct val="0"/>
              </a:spcAft>
            </a:pPr>
            <a:r>
              <a:rPr lang="en-GB" sz="1100" dirty="0">
                <a:solidFill>
                  <a:schemeClr val="tx1"/>
                </a:solidFill>
              </a:rPr>
              <a:t>SiPass integrated Server</a:t>
            </a:r>
          </a:p>
        </p:txBody>
      </p:sp>
      <p:cxnSp>
        <p:nvCxnSpPr>
          <p:cNvPr id="96" name="Form 95"/>
          <p:cNvCxnSpPr>
            <a:stCxn id="61" idx="1"/>
            <a:endCxn id="83" idx="0"/>
          </p:cNvCxnSpPr>
          <p:nvPr/>
        </p:nvCxnSpPr>
        <p:spPr bwMode="auto">
          <a:xfrm rot="10800000" flipV="1">
            <a:off x="1480605" y="2682762"/>
            <a:ext cx="890746" cy="991706"/>
          </a:xfrm>
          <a:prstGeom prst="bentConnector2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Gerade Verbindung 101"/>
          <p:cNvCxnSpPr>
            <a:cxnSpLocks/>
            <a:stCxn id="61" idx="3"/>
          </p:cNvCxnSpPr>
          <p:nvPr/>
        </p:nvCxnSpPr>
        <p:spPr bwMode="auto">
          <a:xfrm>
            <a:off x="3450851" y="2682762"/>
            <a:ext cx="4664548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31814" name="Picture 6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747488" y="2093797"/>
            <a:ext cx="1504594" cy="117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15" descr="X:\Marketing_Fire_Safety\Projects\SiPass\01_SiPass_MP2.7\3_Creation\0.1_Inputs\Pictrogramms\server.png"/>
          <p:cNvPicPr>
            <a:picLocks noChangeAspect="1" noChangeArrowheads="1"/>
          </p:cNvPicPr>
          <p:nvPr/>
        </p:nvPicPr>
        <p:blipFill>
          <a:blip r:embed="rId2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71351" y="2143012"/>
            <a:ext cx="1079500" cy="1079500"/>
          </a:xfrm>
          <a:prstGeom prst="rect">
            <a:avLst/>
          </a:prstGeom>
          <a:noFill/>
        </p:spPr>
      </p:pic>
      <p:sp>
        <p:nvSpPr>
          <p:cNvPr id="69" name="Text Box 6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68162" y="3551936"/>
            <a:ext cx="7771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</a:rPr>
              <a:t>RS485</a:t>
            </a:r>
          </a:p>
        </p:txBody>
      </p:sp>
      <p:sp>
        <p:nvSpPr>
          <p:cNvPr id="125" name="Text 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058153" y="1733632"/>
            <a:ext cx="212086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spcAft>
                <a:spcPct val="0"/>
              </a:spcAft>
            </a:pPr>
            <a:r>
              <a:rPr lang="en-GB" sz="1100" b="1" dirty="0">
                <a:solidFill>
                  <a:schemeClr val="tx1"/>
                </a:solidFill>
              </a:rPr>
              <a:t>Existing Hardware Options</a:t>
            </a:r>
          </a:p>
        </p:txBody>
      </p:sp>
      <p:sp>
        <p:nvSpPr>
          <p:cNvPr id="77" name="Text Box 7">
            <a:extLst>
              <a:ext uri="{FF2B5EF4-FFF2-40B4-BE49-F238E27FC236}">
                <a16:creationId xmlns:a16="http://schemas.microsoft.com/office/drawing/2014/main" id="{5531E9FC-2650-4004-80C5-5D2ACBA243B7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086608" y="1763234"/>
            <a:ext cx="91743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spcAft>
                <a:spcPct val="0"/>
              </a:spcAft>
            </a:pPr>
            <a:r>
              <a:rPr lang="en-GB" sz="1100" b="1" dirty="0">
                <a:solidFill>
                  <a:schemeClr val="tx1"/>
                </a:solidFill>
              </a:rPr>
              <a:t>ACC-AP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E33C4BD9-B396-403E-AEAE-175629190C95}"/>
              </a:ext>
            </a:extLst>
          </p:cNvPr>
          <p:cNvCxnSpPr>
            <a:cxnSpLocks/>
            <a:stCxn id="631814" idx="2"/>
          </p:cNvCxnSpPr>
          <p:nvPr/>
        </p:nvCxnSpPr>
        <p:spPr bwMode="auto">
          <a:xfrm rot="16200000" flipH="1">
            <a:off x="6830333" y="3940054"/>
            <a:ext cx="1338905" cy="1"/>
          </a:xfrm>
          <a:prstGeom prst="bentConnector3">
            <a:avLst>
              <a:gd name="adj1" fmla="val 50000"/>
            </a:avLst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1490" name="Picture 2" descr="Image result for RS485 hub aperio">
            <a:extLst>
              <a:ext uri="{FF2B5EF4-FFF2-40B4-BE49-F238E27FC236}">
                <a16:creationId xmlns:a16="http://schemas.microsoft.com/office/drawing/2014/main" id="{F34490FE-5BBD-4492-B829-C6FE7AD1F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289" y="4162823"/>
            <a:ext cx="648070" cy="65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492" name="Picture 4" descr="Image result for E100 aperio">
            <a:extLst>
              <a:ext uri="{FF2B5EF4-FFF2-40B4-BE49-F238E27FC236}">
                <a16:creationId xmlns:a16="http://schemas.microsoft.com/office/drawing/2014/main" id="{1E18D9BF-AE69-4002-B7AD-6C452DEE6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247" y="4927783"/>
            <a:ext cx="1892402" cy="189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 Box 66">
            <a:extLst>
              <a:ext uri="{FF2B5EF4-FFF2-40B4-BE49-F238E27FC236}">
                <a16:creationId xmlns:a16="http://schemas.microsoft.com/office/drawing/2014/main" id="{1B9E3AAB-4F25-4EEB-9C2D-BA6A1022BCD4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187407" y="4789284"/>
            <a:ext cx="13681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</a:rPr>
              <a:t>APERIO E100 Wireless Locks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E9F9EB-5631-4C65-B61F-ED563A670E55}"/>
              </a:ext>
            </a:extLst>
          </p:cNvPr>
          <p:cNvCxnSpPr>
            <a:cxnSpLocks/>
            <a:endCxn id="52" idx="1"/>
          </p:cNvCxnSpPr>
          <p:nvPr/>
        </p:nvCxnSpPr>
        <p:spPr bwMode="auto">
          <a:xfrm>
            <a:off x="7499785" y="3682383"/>
            <a:ext cx="2720338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2" name="Picture 2" descr="Image result for RS485 hub aperio">
            <a:extLst>
              <a:ext uri="{FF2B5EF4-FFF2-40B4-BE49-F238E27FC236}">
                <a16:creationId xmlns:a16="http://schemas.microsoft.com/office/drawing/2014/main" id="{3B03FB53-B400-45D9-A21F-F5E9BD149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123" y="3356992"/>
            <a:ext cx="648070" cy="65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Image result for E100 aperio">
            <a:extLst>
              <a:ext uri="{FF2B5EF4-FFF2-40B4-BE49-F238E27FC236}">
                <a16:creationId xmlns:a16="http://schemas.microsoft.com/office/drawing/2014/main" id="{840D4E40-9860-4137-A898-5921CF071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081" y="4174768"/>
            <a:ext cx="1892402" cy="189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43C83B-8938-44DA-B272-0B5E212D1387}"/>
              </a:ext>
            </a:extLst>
          </p:cNvPr>
          <p:cNvSpPr txBox="1"/>
          <p:nvPr/>
        </p:nvSpPr>
        <p:spPr>
          <a:xfrm>
            <a:off x="10019443" y="3140968"/>
            <a:ext cx="1444328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1200" dirty="0">
                <a:solidFill>
                  <a:schemeClr val="tx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MULTIPLE HUBS</a:t>
            </a:r>
            <a:endParaRPr lang="de-CH" sz="120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de-CH" sz="120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de-CH" sz="120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de-CH" sz="60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" name="Line 76">
            <a:extLst>
              <a:ext uri="{FF2B5EF4-FFF2-40B4-BE49-F238E27FC236}">
                <a16:creationId xmlns:a16="http://schemas.microsoft.com/office/drawing/2014/main" id="{FD8F974C-4A08-4889-BAA7-512D08C4B9D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941925" y="1974009"/>
            <a:ext cx="1" cy="8753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37" name="Line 77">
            <a:extLst>
              <a:ext uri="{FF2B5EF4-FFF2-40B4-BE49-F238E27FC236}">
                <a16:creationId xmlns:a16="http://schemas.microsoft.com/office/drawing/2014/main" id="{DC7FA6EF-04FE-4AC7-8389-A5BF88E137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19828" y="2849342"/>
            <a:ext cx="722100" cy="9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de-DE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D57D8AA-F38A-476E-AC1A-28649F638FC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772863" y="1233665"/>
            <a:ext cx="643604" cy="877856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CE3BFD78-4BB7-46B2-B1F6-0FA0BFA89AE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813960" y="2405419"/>
            <a:ext cx="643604" cy="87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7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7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2" name="Object 2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AFC74C16-E720-4EAE-A1BB-BC2DFB9FDA84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de-CH" sz="2200" b="1" dirty="0">
              <a:solidFill>
                <a:schemeClr val="tx1"/>
              </a:solidFill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ACC-AP </a:t>
            </a:r>
            <a:r>
              <a:rPr lang="de-CH" dirty="0" err="1"/>
              <a:t>with</a:t>
            </a:r>
            <a:r>
              <a:rPr lang="de-CH" dirty="0"/>
              <a:t> APERIO Wireless Locks - Benefits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7F0ABE-BD41-4916-B708-849845A443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91363" y="3306366"/>
            <a:ext cx="4276190" cy="28476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D45B14-5461-491B-93FF-AADCB9C59C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9415" y="1486738"/>
            <a:ext cx="3528394" cy="17353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4A1E92-DEA2-4B42-984C-FA20AAE19D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27067" y="2240868"/>
            <a:ext cx="2752381" cy="31714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58369B-F90C-42F0-85DF-9B0FC75E9E59}"/>
              </a:ext>
            </a:extLst>
          </p:cNvPr>
          <p:cNvSpPr txBox="1"/>
          <p:nvPr/>
        </p:nvSpPr>
        <p:spPr>
          <a:xfrm>
            <a:off x="662571" y="1985763"/>
            <a:ext cx="4896544" cy="317142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1400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Designed</a:t>
            </a:r>
            <a:r>
              <a:rPr lang="de-CH" sz="14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400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to</a:t>
            </a:r>
            <a:r>
              <a:rPr lang="de-CH" sz="14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400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compliment</a:t>
            </a:r>
            <a:r>
              <a:rPr lang="de-CH" sz="14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400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the</a:t>
            </a:r>
            <a:r>
              <a:rPr lang="de-CH" sz="14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online </a:t>
            </a:r>
            <a:r>
              <a:rPr lang="de-CH" sz="1400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access</a:t>
            </a:r>
            <a:r>
              <a:rPr lang="de-CH" sz="14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400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control</a:t>
            </a:r>
            <a:r>
              <a:rPr lang="de-CH" sz="14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400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offering</a:t>
            </a:r>
            <a:endParaRPr lang="de-CH" sz="140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de-CH" sz="140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14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Up </a:t>
            </a:r>
            <a:r>
              <a:rPr lang="de-CH" sz="1400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to</a:t>
            </a:r>
            <a:r>
              <a:rPr lang="de-CH" sz="14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15 hubs </a:t>
            </a:r>
            <a:r>
              <a:rPr lang="de-CH" sz="1400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with</a:t>
            </a:r>
            <a:r>
              <a:rPr lang="de-CH" sz="14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a total </a:t>
            </a:r>
            <a:r>
              <a:rPr lang="de-CH" sz="1400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of</a:t>
            </a:r>
            <a:r>
              <a:rPr lang="de-CH" sz="14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32 </a:t>
            </a:r>
            <a:r>
              <a:rPr lang="de-CH" sz="1400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locks</a:t>
            </a:r>
            <a:r>
              <a:rPr lang="de-CH" sz="14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supported per ACC-AP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de-CH" sz="140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14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Real time* </a:t>
            </a:r>
            <a:r>
              <a:rPr lang="de-CH" sz="1400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monitoring</a:t>
            </a:r>
            <a:r>
              <a:rPr lang="de-CH" sz="14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and </a:t>
            </a:r>
            <a:r>
              <a:rPr lang="de-CH" sz="1400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control</a:t>
            </a:r>
            <a:r>
              <a:rPr lang="de-CH" sz="14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400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of</a:t>
            </a:r>
            <a:r>
              <a:rPr lang="de-CH" sz="14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400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the</a:t>
            </a:r>
            <a:r>
              <a:rPr lang="de-CH" sz="14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400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door</a:t>
            </a:r>
            <a:r>
              <a:rPr lang="de-CH" sz="14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400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status</a:t>
            </a:r>
            <a:r>
              <a:rPr lang="de-CH" sz="14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and lock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de-CH" sz="140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14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Wireless </a:t>
            </a:r>
            <a:r>
              <a:rPr lang="de-CH" sz="1400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locking</a:t>
            </a:r>
            <a:r>
              <a:rPr lang="de-CH" sz="14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400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with</a:t>
            </a:r>
            <a:r>
              <a:rPr lang="de-CH" sz="14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power </a:t>
            </a:r>
            <a:r>
              <a:rPr lang="de-CH" sz="1400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of</a:t>
            </a:r>
            <a:r>
              <a:rPr lang="de-CH" sz="14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an ACC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CH" sz="1400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Venue</a:t>
            </a:r>
            <a:r>
              <a:rPr lang="de-CH" sz="14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Booking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CH" sz="14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Event </a:t>
            </a:r>
            <a:r>
              <a:rPr lang="de-CH" sz="1400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tasks</a:t>
            </a:r>
            <a:endParaRPr lang="de-CH" sz="140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CH" sz="14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Manual Control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CH" sz="14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Time Schedule </a:t>
            </a:r>
            <a:r>
              <a:rPr lang="de-CH" sz="1400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control</a:t>
            </a:r>
            <a:endParaRPr lang="de-CH" sz="140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CH" sz="140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14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Easy </a:t>
            </a:r>
            <a:r>
              <a:rPr lang="de-CH" sz="1400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to</a:t>
            </a:r>
            <a:r>
              <a:rPr lang="de-CH" sz="14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400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install</a:t>
            </a:r>
            <a:r>
              <a:rPr lang="de-CH" sz="14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and </a:t>
            </a:r>
            <a:r>
              <a:rPr lang="de-CH" sz="1400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commission</a:t>
            </a:r>
            <a:endParaRPr lang="de-CH" sz="140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de-CH" sz="140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1400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Fits</a:t>
            </a:r>
            <a:r>
              <a:rPr lang="de-CH" sz="14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400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existing</a:t>
            </a:r>
            <a:r>
              <a:rPr lang="de-CH" sz="14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400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access</a:t>
            </a:r>
            <a:r>
              <a:rPr lang="de-CH" sz="14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400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privilege</a:t>
            </a:r>
            <a:r>
              <a:rPr lang="de-CH" sz="14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400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management</a:t>
            </a:r>
            <a:endParaRPr lang="de-CH" sz="140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de-CH" sz="140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de-CH" sz="140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14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*</a:t>
            </a:r>
            <a:r>
              <a:rPr lang="de-CH" sz="1000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Actual</a:t>
            </a:r>
            <a:r>
              <a:rPr lang="de-CH" sz="10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000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response</a:t>
            </a:r>
            <a:r>
              <a:rPr lang="de-CH" sz="10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time </a:t>
            </a:r>
            <a:r>
              <a:rPr lang="de-CH" sz="1000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is</a:t>
            </a:r>
            <a:r>
              <a:rPr lang="de-CH" sz="10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000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based</a:t>
            </a:r>
            <a:r>
              <a:rPr lang="de-CH" sz="10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on </a:t>
            </a:r>
            <a:r>
              <a:rPr lang="de-CH" sz="1000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the</a:t>
            </a:r>
            <a:r>
              <a:rPr lang="de-CH" sz="10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000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polling</a:t>
            </a:r>
            <a:r>
              <a:rPr lang="de-CH" sz="10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000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intervals</a:t>
            </a:r>
            <a:r>
              <a:rPr lang="de-CH" sz="10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000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set</a:t>
            </a:r>
            <a:r>
              <a:rPr lang="de-CH" sz="10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000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during</a:t>
            </a:r>
            <a:r>
              <a:rPr lang="de-CH" sz="10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000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configuration</a:t>
            </a:r>
            <a:r>
              <a:rPr lang="de-CH" sz="10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de-CH" sz="1000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Increased</a:t>
            </a:r>
            <a:r>
              <a:rPr lang="de-CH" sz="10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000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poll</a:t>
            </a:r>
            <a:r>
              <a:rPr lang="de-CH" sz="10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time will </a:t>
            </a:r>
            <a:r>
              <a:rPr lang="de-CH" sz="1000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have</a:t>
            </a:r>
            <a:r>
              <a:rPr lang="de-CH" sz="10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an </a:t>
            </a:r>
            <a:r>
              <a:rPr lang="de-CH" sz="1000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effect</a:t>
            </a:r>
            <a:r>
              <a:rPr lang="de-CH" sz="10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on </a:t>
            </a:r>
            <a:r>
              <a:rPr lang="de-CH" sz="1000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battery</a:t>
            </a:r>
            <a:r>
              <a:rPr lang="de-CH" sz="10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000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life</a:t>
            </a:r>
            <a:r>
              <a:rPr lang="de-CH" sz="10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de-CH" sz="120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AU" sz="120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1434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96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2" name="Object 2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AFC74C16-E720-4EAE-A1BB-BC2DFB9FDA84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de-CH" sz="2200" b="1" dirty="0">
              <a:solidFill>
                <a:schemeClr val="tx1"/>
              </a:solidFill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TBS </a:t>
            </a:r>
            <a:r>
              <a:rPr lang="de-CH" dirty="0" err="1"/>
              <a:t>Biometric</a:t>
            </a:r>
            <a:r>
              <a:rPr lang="de-CH" dirty="0"/>
              <a:t> </a:t>
            </a:r>
            <a:r>
              <a:rPr lang="de-CH" dirty="0" err="1"/>
              <a:t>Enrolment</a:t>
            </a:r>
            <a:r>
              <a:rPr lang="de-CH" dirty="0"/>
              <a:t> – Remote </a:t>
            </a:r>
            <a:r>
              <a:rPr lang="de-CH" dirty="0" err="1"/>
              <a:t>enrolment</a:t>
            </a:r>
            <a:r>
              <a:rPr lang="de-CH" dirty="0"/>
              <a:t> </a:t>
            </a:r>
            <a:r>
              <a:rPr lang="de-CH" dirty="0" err="1"/>
              <a:t>enabled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FB8E87D-36E2-4286-B157-DD7F374393C5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39" y="1556792"/>
            <a:ext cx="5069783" cy="4068452"/>
          </a:xfrm>
          <a:prstGeom prst="rect">
            <a:avLst/>
          </a:prstGeom>
        </p:spPr>
      </p:pic>
      <p:pic>
        <p:nvPicPr>
          <p:cNvPr id="37" name="Grafik 7">
            <a:extLst>
              <a:ext uri="{FF2B5EF4-FFF2-40B4-BE49-F238E27FC236}">
                <a16:creationId xmlns:a16="http://schemas.microsoft.com/office/drawing/2014/main" id="{FDC01A2F-0A3C-42EB-9786-821B5A70F0E3}"/>
              </a:ext>
            </a:extLst>
          </p:cNvPr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23" y="4725144"/>
            <a:ext cx="1057275" cy="708660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041EE9E-F897-4634-99B6-4EAB300E3C1B}"/>
              </a:ext>
            </a:extLst>
          </p:cNvPr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408" y="4447014"/>
            <a:ext cx="1276350" cy="1608455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48F10A6-4725-49D3-864E-2144FD7C73AB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963" y="4598144"/>
            <a:ext cx="892810" cy="903605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51F834D-EF0B-4462-B584-42AF98BB7692}"/>
              </a:ext>
            </a:extLst>
          </p:cNvPr>
          <p:cNvSpPr/>
          <p:nvPr/>
        </p:nvSpPr>
        <p:spPr>
          <a:xfrm>
            <a:off x="5929772" y="1622787"/>
            <a:ext cx="6099175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ts val="300"/>
              </a:spcBef>
              <a:spcAft>
                <a:spcPts val="300"/>
              </a:spcAft>
            </a:pPr>
            <a:r>
              <a:rPr lang="en-US" sz="1400" kern="400" spc="10" dirty="0">
                <a:solidFill>
                  <a:schemeClr val="tx1"/>
                </a:solidFill>
                <a:latin typeface="+mn-lt"/>
                <a:ea typeface="Siemens Sans Global"/>
                <a:cs typeface="Siemens Sans Global"/>
              </a:rPr>
              <a:t>TBS is a trusted partner of Siemens and offers a comprehensive range of biometric technologies to suit almost any customer environment and requirements including</a:t>
            </a:r>
            <a:endParaRPr lang="de-CH" sz="1400" dirty="0">
              <a:solidFill>
                <a:schemeClr val="tx1"/>
              </a:solidFill>
              <a:latin typeface="+mn-lt"/>
              <a:ea typeface="Siemens Sans" pitchFamily="2" charset="0"/>
              <a:cs typeface="Times New Roman" panose="02020603050405020304" pitchFamily="18" charset="0"/>
            </a:endParaRPr>
          </a:p>
          <a:p>
            <a:pPr marL="342900" lvl="0" indent="-342900" eaLnBrk="0" hangingPunct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en-US" sz="1400" kern="400" spc="10" dirty="0">
                <a:solidFill>
                  <a:schemeClr val="tx1"/>
                </a:solidFill>
                <a:latin typeface="+mn-lt"/>
                <a:ea typeface="Siemens Sans Global"/>
                <a:cs typeface="Siemens Sans Global"/>
              </a:rPr>
              <a:t>3D – Contactless</a:t>
            </a:r>
            <a:endParaRPr lang="de-CH" sz="1400" dirty="0">
              <a:solidFill>
                <a:schemeClr val="tx1"/>
              </a:solidFill>
              <a:latin typeface="+mn-lt"/>
              <a:ea typeface="Siemens Sans" pitchFamily="2" charset="0"/>
              <a:cs typeface="Times New Roman" panose="02020603050405020304" pitchFamily="18" charset="0"/>
            </a:endParaRPr>
          </a:p>
          <a:p>
            <a:pPr marL="342900" lvl="0" indent="-342900" eaLnBrk="0" hangingPunct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en-US" sz="1400" kern="400" spc="10" dirty="0">
                <a:solidFill>
                  <a:schemeClr val="tx1"/>
                </a:solidFill>
                <a:latin typeface="+mn-lt"/>
                <a:ea typeface="Siemens Sans Global"/>
                <a:cs typeface="Siemens Sans Global"/>
              </a:rPr>
              <a:t>Multi-spectral Imaging</a:t>
            </a:r>
            <a:endParaRPr lang="de-CH" sz="1400" dirty="0">
              <a:solidFill>
                <a:schemeClr val="tx1"/>
              </a:solidFill>
              <a:latin typeface="+mn-lt"/>
              <a:ea typeface="Siemens Sans" pitchFamily="2" charset="0"/>
              <a:cs typeface="Times New Roman" panose="02020603050405020304" pitchFamily="18" charset="0"/>
            </a:endParaRPr>
          </a:p>
          <a:p>
            <a:pPr marL="342900" lvl="0" indent="-342900" eaLnBrk="0" hangingPunct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en-US" sz="1400" kern="400" spc="10" dirty="0">
                <a:solidFill>
                  <a:schemeClr val="tx1"/>
                </a:solidFill>
                <a:latin typeface="+mn-lt"/>
                <a:ea typeface="Siemens Sans Global"/>
                <a:cs typeface="Siemens Sans Global"/>
              </a:rPr>
              <a:t>Optical</a:t>
            </a:r>
            <a:endParaRPr lang="de-CH" sz="1400" dirty="0">
              <a:solidFill>
                <a:schemeClr val="tx1"/>
              </a:solidFill>
              <a:latin typeface="+mn-lt"/>
              <a:ea typeface="Siemens Sans" pitchFamily="2" charset="0"/>
              <a:cs typeface="Times New Roman" panose="02020603050405020304" pitchFamily="18" charset="0"/>
            </a:endParaRPr>
          </a:p>
          <a:p>
            <a:pPr marL="342900" lvl="0" indent="-342900" eaLnBrk="0" hangingPunct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en-US" sz="1400" kern="400" spc="10" dirty="0">
                <a:solidFill>
                  <a:schemeClr val="tx1"/>
                </a:solidFill>
                <a:latin typeface="+mn-lt"/>
                <a:ea typeface="Siemens Sans Global"/>
                <a:cs typeface="Siemens Sans Global"/>
              </a:rPr>
              <a:t>Capacitive</a:t>
            </a:r>
            <a:endParaRPr lang="de-CH" sz="1400" dirty="0">
              <a:solidFill>
                <a:schemeClr val="tx1"/>
              </a:solidFill>
              <a:latin typeface="+mn-lt"/>
              <a:ea typeface="Siemens Sans" pitchFamily="2" charset="0"/>
              <a:cs typeface="Times New Roman" panose="02020603050405020304" pitchFamily="18" charset="0"/>
            </a:endParaRPr>
          </a:p>
          <a:p>
            <a:pPr marL="342900" lvl="0" indent="-342900" eaLnBrk="0" hangingPunct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en-US" sz="1400" kern="400" spc="10" dirty="0">
                <a:solidFill>
                  <a:schemeClr val="tx1"/>
                </a:solidFill>
                <a:latin typeface="+mn-lt"/>
                <a:ea typeface="Siemens Sans Global"/>
                <a:cs typeface="Siemens Sans Global"/>
              </a:rPr>
              <a:t>Portable</a:t>
            </a:r>
            <a:endParaRPr lang="de-CH" sz="1400" dirty="0">
              <a:solidFill>
                <a:schemeClr val="tx1"/>
              </a:solidFill>
              <a:latin typeface="+mn-lt"/>
              <a:ea typeface="Siemens Sans" pitchFamily="2" charset="0"/>
              <a:cs typeface="Times New Roman" panose="02020603050405020304" pitchFamily="18" charset="0"/>
            </a:endParaRPr>
          </a:p>
          <a:p>
            <a:pPr marL="342900" lvl="0" indent="-342900" eaLnBrk="0" hangingPunct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en-US" sz="1400" kern="400" spc="10" dirty="0" err="1">
                <a:solidFill>
                  <a:schemeClr val="tx1"/>
                </a:solidFill>
                <a:latin typeface="+mn-lt"/>
                <a:ea typeface="Siemens Sans Global"/>
                <a:cs typeface="Siemens Sans Global"/>
              </a:rPr>
              <a:t>Face+Iris</a:t>
            </a:r>
            <a:endParaRPr lang="de-CH" sz="1400" dirty="0">
              <a:solidFill>
                <a:schemeClr val="tx1"/>
              </a:solidFill>
              <a:effectLst/>
              <a:latin typeface="+mn-lt"/>
              <a:ea typeface="Siemens Sans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726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20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22" name="Object 21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AFC74C16-E720-4EAE-A1BB-BC2DFB9FDA84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de-CH" sz="2000" b="1" dirty="0">
              <a:solidFill>
                <a:schemeClr val="tx1"/>
              </a:solidFill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022611" y="3340663"/>
            <a:ext cx="3096344" cy="149665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AU" sz="1800" b="1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ACC-AP </a:t>
            </a:r>
            <a:r>
              <a:rPr lang="de-CH" dirty="0" err="1"/>
              <a:t>with</a:t>
            </a:r>
            <a:r>
              <a:rPr lang="de-CH" dirty="0"/>
              <a:t> Wiegand Interface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4" name="Line 59"/>
          <p:cNvSpPr>
            <a:spLocks noChangeShapeType="1"/>
          </p:cNvSpPr>
          <p:nvPr/>
        </p:nvSpPr>
        <p:spPr bwMode="auto">
          <a:xfrm flipH="1">
            <a:off x="3110029" y="4298515"/>
            <a:ext cx="0" cy="246062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45" name="Line 61"/>
          <p:cNvSpPr>
            <a:spLocks noChangeShapeType="1"/>
          </p:cNvSpPr>
          <p:nvPr/>
        </p:nvSpPr>
        <p:spPr bwMode="auto">
          <a:xfrm>
            <a:off x="2828407" y="4511875"/>
            <a:ext cx="0" cy="565944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47" name="Line 64"/>
          <p:cNvSpPr>
            <a:spLocks noChangeShapeType="1"/>
          </p:cNvSpPr>
          <p:nvPr/>
        </p:nvSpPr>
        <p:spPr bwMode="auto">
          <a:xfrm>
            <a:off x="1475267" y="4543626"/>
            <a:ext cx="0" cy="587374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48" name="Text Box 6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75265" y="3397469"/>
            <a:ext cx="7569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</a:rPr>
              <a:t>ACC G2</a:t>
            </a:r>
          </a:p>
        </p:txBody>
      </p:sp>
      <p:sp>
        <p:nvSpPr>
          <p:cNvPr id="53" name="Line 76"/>
          <p:cNvSpPr>
            <a:spLocks noChangeShapeType="1"/>
          </p:cNvSpPr>
          <p:nvPr/>
        </p:nvSpPr>
        <p:spPr bwMode="auto">
          <a:xfrm flipH="1" flipV="1">
            <a:off x="3832128" y="3665740"/>
            <a:ext cx="1" cy="877886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54" name="Line 77"/>
          <p:cNvSpPr>
            <a:spLocks noChangeShapeType="1"/>
          </p:cNvSpPr>
          <p:nvPr/>
        </p:nvSpPr>
        <p:spPr bwMode="auto">
          <a:xfrm flipV="1">
            <a:off x="3110030" y="4543625"/>
            <a:ext cx="722100" cy="951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55" name="Line 78"/>
          <p:cNvSpPr>
            <a:spLocks noChangeShapeType="1"/>
          </p:cNvSpPr>
          <p:nvPr/>
        </p:nvSpPr>
        <p:spPr bwMode="auto">
          <a:xfrm>
            <a:off x="3447319" y="3670446"/>
            <a:ext cx="384810" cy="4022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62" name="Text Box 8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03402" y="3880472"/>
            <a:ext cx="8715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</a:rPr>
              <a:t>Readers</a:t>
            </a:r>
          </a:p>
        </p:txBody>
      </p:sp>
      <p:pic>
        <p:nvPicPr>
          <p:cNvPr id="83" name="Picture 119" descr="026_AC5102_for ppts"/>
          <p:cNvPicPr>
            <a:picLocks noChangeAspect="1" noChangeArrowheads="1"/>
          </p:cNvPicPr>
          <p:nvPr/>
        </p:nvPicPr>
        <p:blipFill>
          <a:blip r:embed="rId15"/>
          <a:srcRect l="16159" t="10753" r="14685" b="12314"/>
          <a:stretch>
            <a:fillRect/>
          </a:stretch>
        </p:blipFill>
        <p:spPr bwMode="auto">
          <a:xfrm>
            <a:off x="1200411" y="3674468"/>
            <a:ext cx="560388" cy="935038"/>
          </a:xfrm>
          <a:prstGeom prst="rect">
            <a:avLst/>
          </a:prstGeom>
          <a:noFill/>
        </p:spPr>
      </p:pic>
      <p:sp>
        <p:nvSpPr>
          <p:cNvPr id="84" name="AutoShape 85"/>
          <p:cNvSpPr>
            <a:spLocks noChangeArrowheads="1"/>
          </p:cNvSpPr>
          <p:nvPr/>
        </p:nvSpPr>
        <p:spPr bwMode="auto">
          <a:xfrm rot="5400000">
            <a:off x="2403646" y="3738080"/>
            <a:ext cx="212725" cy="2785845"/>
          </a:xfrm>
          <a:prstGeom prst="can">
            <a:avLst>
              <a:gd name="adj" fmla="val 162370"/>
            </a:avLst>
          </a:prstGeom>
          <a:gradFill rotWithShape="0">
            <a:gsLst>
              <a:gs pos="0">
                <a:srgbClr val="336699"/>
              </a:gs>
              <a:gs pos="50000">
                <a:srgbClr val="336699">
                  <a:gamma/>
                  <a:tint val="0"/>
                  <a:invGamma/>
                </a:srgbClr>
              </a:gs>
              <a:gs pos="100000">
                <a:srgbClr val="336699"/>
              </a:gs>
            </a:gsLst>
            <a:lin ang="5400000" scaled="1"/>
          </a:gradFill>
          <a:ln w="9525">
            <a:solidFill>
              <a:srgbClr val="336699"/>
            </a:solidFill>
            <a:round/>
            <a:headEnd/>
            <a:tailEnd/>
          </a:ln>
          <a:effectLst/>
        </p:spPr>
        <p:txBody>
          <a:bodyPr vert="vert270" wrap="square" anchor="ctr">
            <a:noAutofit/>
          </a:bodyPr>
          <a:lstStyle/>
          <a:p>
            <a:pPr algn="ctr"/>
            <a:r>
              <a:rPr lang="de-CH" sz="1100" dirty="0">
                <a:solidFill>
                  <a:schemeClr val="tx1"/>
                </a:solidFill>
              </a:rPr>
              <a:t>FLN RS485 </a:t>
            </a:r>
            <a:r>
              <a:rPr lang="de-CH" sz="1100" dirty="0" err="1">
                <a:solidFill>
                  <a:schemeClr val="tx1"/>
                </a:solidFill>
              </a:rPr>
              <a:t>Comms</a:t>
            </a: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85" name="Text Box 6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07834" y="3689162"/>
            <a:ext cx="4491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</a:rPr>
              <a:t>DRI</a:t>
            </a:r>
          </a:p>
        </p:txBody>
      </p:sp>
      <p:sp>
        <p:nvSpPr>
          <p:cNvPr id="95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50851" y="2373482"/>
            <a:ext cx="212086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spcAft>
                <a:spcPct val="0"/>
              </a:spcAft>
            </a:pPr>
            <a:r>
              <a:rPr lang="en-GB" sz="1100" dirty="0">
                <a:solidFill>
                  <a:schemeClr val="tx1"/>
                </a:solidFill>
              </a:rPr>
              <a:t>SiPass integrated Server</a:t>
            </a:r>
          </a:p>
        </p:txBody>
      </p:sp>
      <p:cxnSp>
        <p:nvCxnSpPr>
          <p:cNvPr id="96" name="Form 95"/>
          <p:cNvCxnSpPr>
            <a:stCxn id="61" idx="1"/>
            <a:endCxn id="83" idx="0"/>
          </p:cNvCxnSpPr>
          <p:nvPr/>
        </p:nvCxnSpPr>
        <p:spPr bwMode="auto">
          <a:xfrm rot="10800000" flipV="1">
            <a:off x="1480605" y="2682762"/>
            <a:ext cx="890746" cy="991706"/>
          </a:xfrm>
          <a:prstGeom prst="bentConnector2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Gerade Verbindung 101"/>
          <p:cNvCxnSpPr>
            <a:cxnSpLocks/>
            <a:stCxn id="61" idx="3"/>
          </p:cNvCxnSpPr>
          <p:nvPr/>
        </p:nvCxnSpPr>
        <p:spPr bwMode="auto">
          <a:xfrm>
            <a:off x="3450851" y="2682762"/>
            <a:ext cx="4664548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31814" name="Picture 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747488" y="2093797"/>
            <a:ext cx="1504594" cy="117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15" descr="X:\Marketing_Fire_Safety\Projects\SiPass\01_SiPass_MP2.7\3_Creation\0.1_Inputs\Pictrogramms\server.png"/>
          <p:cNvPicPr>
            <a:picLocks noChangeAspect="1" noChangeArrowheads="1"/>
          </p:cNvPicPr>
          <p:nvPr/>
        </p:nvPicPr>
        <p:blipFill>
          <a:blip r:embed="rId17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71351" y="2143012"/>
            <a:ext cx="1079500" cy="1079500"/>
          </a:xfrm>
          <a:prstGeom prst="rect">
            <a:avLst/>
          </a:prstGeom>
          <a:noFill/>
        </p:spPr>
      </p:pic>
      <p:sp>
        <p:nvSpPr>
          <p:cNvPr id="69" name="Text Box 6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680648" y="5074688"/>
            <a:ext cx="17072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</a:rPr>
              <a:t>2 x Wiegand interface</a:t>
            </a:r>
          </a:p>
        </p:txBody>
      </p:sp>
      <p:sp>
        <p:nvSpPr>
          <p:cNvPr id="77" name="Text Box 7">
            <a:extLst>
              <a:ext uri="{FF2B5EF4-FFF2-40B4-BE49-F238E27FC236}">
                <a16:creationId xmlns:a16="http://schemas.microsoft.com/office/drawing/2014/main" id="{5531E9FC-2650-4004-80C5-5D2ACBA243B7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86608" y="1763234"/>
            <a:ext cx="91743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spcAft>
                <a:spcPct val="0"/>
              </a:spcAft>
            </a:pPr>
            <a:r>
              <a:rPr lang="en-GB" sz="1100" b="1" dirty="0">
                <a:solidFill>
                  <a:schemeClr val="tx1"/>
                </a:solidFill>
              </a:rPr>
              <a:t>ACC-AP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E33C4BD9-B396-403E-AEAE-175629190C95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6568412" y="3615630"/>
            <a:ext cx="1061903" cy="371850"/>
          </a:xfrm>
          <a:prstGeom prst="bentConnector3">
            <a:avLst>
              <a:gd name="adj1" fmla="val 50000"/>
            </a:avLst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B5419C39-035D-43B2-A63B-91C5C34D400A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7383890" y="3600998"/>
            <a:ext cx="1061905" cy="401115"/>
          </a:xfrm>
          <a:prstGeom prst="bentConnector3">
            <a:avLst>
              <a:gd name="adj1" fmla="val 50000"/>
            </a:avLst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6" name="Picture 3" descr="C:\Users\barcement\Pictures\Icons\HID\PACS\icons_reader.jpg">
            <a:extLst>
              <a:ext uri="{FF2B5EF4-FFF2-40B4-BE49-F238E27FC236}">
                <a16:creationId xmlns:a16="http://schemas.microsoft.com/office/drawing/2014/main" id="{0A5FBF4E-6AF9-4095-88D7-627100680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gray">
          <a:xfrm>
            <a:off x="6541586" y="4266049"/>
            <a:ext cx="743702" cy="665442"/>
          </a:xfrm>
          <a:prstGeom prst="rect">
            <a:avLst/>
          </a:prstGeom>
          <a:noFill/>
        </p:spPr>
      </p:pic>
      <p:pic>
        <p:nvPicPr>
          <p:cNvPr id="49" name="Picture 3" descr="C:\Users\barcement\Pictures\Icons\HID\PACS\icons_reader.jpg">
            <a:extLst>
              <a:ext uri="{FF2B5EF4-FFF2-40B4-BE49-F238E27FC236}">
                <a16:creationId xmlns:a16="http://schemas.microsoft.com/office/drawing/2014/main" id="{34570222-9DB3-4B31-8FF0-41A572691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gray">
          <a:xfrm>
            <a:off x="7714283" y="4274575"/>
            <a:ext cx="743702" cy="665442"/>
          </a:xfrm>
          <a:prstGeom prst="rect">
            <a:avLst/>
          </a:prstGeom>
          <a:noFill/>
        </p:spPr>
      </p:pic>
      <p:sp>
        <p:nvSpPr>
          <p:cNvPr id="60" name="Text Box 66">
            <a:extLst>
              <a:ext uri="{FF2B5EF4-FFF2-40B4-BE49-F238E27FC236}">
                <a16:creationId xmlns:a16="http://schemas.microsoft.com/office/drawing/2014/main" id="{1DAFE4FA-90CB-4EC2-8176-7494BD4BC6D2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992290" y="2183592"/>
            <a:ext cx="248607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 eaLnBrk="0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Wiegand support now added for legacy systems</a:t>
            </a:r>
          </a:p>
          <a:p>
            <a:pPr marL="171450" indent="-171450" eaLnBrk="0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Most existing Wiegand formats have been added</a:t>
            </a:r>
          </a:p>
          <a:p>
            <a:pPr marL="171450" indent="-171450" eaLnBrk="0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5D7C35-61B0-42FB-B880-218EDD13877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58793" y="3581521"/>
            <a:ext cx="172558" cy="204978"/>
          </a:xfrm>
          <a:prstGeom prst="rect">
            <a:avLst/>
          </a:prstGeom>
        </p:spPr>
      </p:pic>
      <p:sp>
        <p:nvSpPr>
          <p:cNvPr id="37" name="Line 77">
            <a:extLst>
              <a:ext uri="{FF2B5EF4-FFF2-40B4-BE49-F238E27FC236}">
                <a16:creationId xmlns:a16="http://schemas.microsoft.com/office/drawing/2014/main" id="{5C277E38-5D8A-46C5-AFEA-36A90B8D2E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10030" y="4238949"/>
            <a:ext cx="340821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de-DE">
              <a:solidFill>
                <a:schemeClr val="tx1"/>
              </a:solidFill>
            </a:endParaRPr>
          </a:p>
        </p:txBody>
      </p:sp>
      <p:pic>
        <p:nvPicPr>
          <p:cNvPr id="50" name="Picture 72" descr="DRI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476974" y="3827662"/>
            <a:ext cx="878922" cy="878923"/>
          </a:xfrm>
          <a:prstGeom prst="rect">
            <a:avLst/>
          </a:prstGeom>
          <a:noFill/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DFE5BE2-A51B-4276-B6B7-C17CC9D5A78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58793" y="4146205"/>
            <a:ext cx="172558" cy="20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4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49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22" name="Object 21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AFC74C16-E720-4EAE-A1BB-BC2DFB9FDA84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de-CH" sz="2000" b="1" dirty="0">
              <a:solidFill>
                <a:schemeClr val="tx1"/>
              </a:solidFill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SALTO </a:t>
            </a:r>
            <a:r>
              <a:rPr lang="de-CH" dirty="0" err="1"/>
              <a:t>JustIN</a:t>
            </a:r>
            <a:r>
              <a:rPr lang="de-CH" dirty="0"/>
              <a:t> support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61" name="Picture 15" descr="X:\Marketing_Fire_Safety\Projects\SiPass\01_SiPass_MP2.7\3_Creation\0.1_Inputs\Pictrogramms\server.png"/>
          <p:cNvPicPr>
            <a:picLocks noChangeAspect="1" noChangeArrowheads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91806" y="1820576"/>
            <a:ext cx="1079500" cy="1079500"/>
          </a:xfrm>
          <a:prstGeom prst="rect">
            <a:avLst/>
          </a:prstGeom>
          <a:noFill/>
        </p:spPr>
      </p:pic>
      <p:sp>
        <p:nvSpPr>
          <p:cNvPr id="60" name="Text Box 66">
            <a:extLst>
              <a:ext uri="{FF2B5EF4-FFF2-40B4-BE49-F238E27FC236}">
                <a16:creationId xmlns:a16="http://schemas.microsoft.com/office/drawing/2014/main" id="{1DAFE4FA-90CB-4EC2-8176-7494BD4BC6D2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043391" y="1904343"/>
            <a:ext cx="2723460" cy="321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</a:rPr>
              <a:t>JustIN</a:t>
            </a:r>
            <a:r>
              <a:rPr lang="en-US" sz="1400" dirty="0">
                <a:solidFill>
                  <a:schemeClr val="tx1"/>
                </a:solidFill>
              </a:rPr>
              <a:t> Mobile BLE allows doors to be opened with a smartphone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Users can receive mobile keys anytime and anywhere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Mobile number transferred from </a:t>
            </a:r>
            <a:r>
              <a:rPr lang="en-US" sz="1400" dirty="0" err="1">
                <a:solidFill>
                  <a:schemeClr val="tx1"/>
                </a:solidFill>
              </a:rPr>
              <a:t>SiPass</a:t>
            </a:r>
            <a:r>
              <a:rPr lang="en-US" sz="1400" dirty="0">
                <a:solidFill>
                  <a:schemeClr val="tx1"/>
                </a:solidFill>
              </a:rPr>
              <a:t> integrated during </a:t>
            </a:r>
            <a:r>
              <a:rPr lang="en-US" sz="1400" dirty="0" err="1">
                <a:solidFill>
                  <a:schemeClr val="tx1"/>
                </a:solidFill>
              </a:rPr>
              <a:t>syncronisation</a:t>
            </a:r>
            <a:endParaRPr lang="en-US" sz="1400" dirty="0">
              <a:solidFill>
                <a:schemeClr val="tx1"/>
              </a:solidFill>
            </a:endParaRP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Mobile Key is sent OTA (Over The Air) to the Salto </a:t>
            </a:r>
            <a:r>
              <a:rPr lang="en-US" sz="1400" dirty="0" err="1">
                <a:solidFill>
                  <a:schemeClr val="tx1"/>
                </a:solidFill>
              </a:rPr>
              <a:t>JustIN</a:t>
            </a:r>
            <a:r>
              <a:rPr lang="en-US" sz="1400" dirty="0">
                <a:solidFill>
                  <a:schemeClr val="tx1"/>
                </a:solidFill>
              </a:rPr>
              <a:t> mobile app on the users registered and verified mobile phone</a:t>
            </a:r>
          </a:p>
        </p:txBody>
      </p:sp>
      <p:sp>
        <p:nvSpPr>
          <p:cNvPr id="33" name="Text Box 7">
            <a:extLst>
              <a:ext uri="{FF2B5EF4-FFF2-40B4-BE49-F238E27FC236}">
                <a16:creationId xmlns:a16="http://schemas.microsoft.com/office/drawing/2014/main" id="{A72ACA13-FFFA-4021-A3CD-46D2A81DE222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62084" y="1448780"/>
            <a:ext cx="212086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spcAft>
                <a:spcPct val="0"/>
              </a:spcAft>
            </a:pPr>
            <a:r>
              <a:rPr lang="en-GB" sz="1100" dirty="0">
                <a:solidFill>
                  <a:schemeClr val="tx1"/>
                </a:solidFill>
              </a:rPr>
              <a:t>SiPass integrated Server</a:t>
            </a:r>
          </a:p>
        </p:txBody>
      </p:sp>
      <p:pic>
        <p:nvPicPr>
          <p:cNvPr id="270346" name="Picture 10" descr="C:\Users\kh1ls056\AppData\Local\Temp\SNAGHTML12c316d.PNG">
            <a:extLst>
              <a:ext uri="{FF2B5EF4-FFF2-40B4-BE49-F238E27FC236}">
                <a16:creationId xmlns:a16="http://schemas.microsoft.com/office/drawing/2014/main" id="{D1936D77-801B-4FB1-AD14-56BD936C1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458" y="1772816"/>
            <a:ext cx="393382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61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cdtRectangle 4 Id10957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noProof="0" dirty="0"/>
              <a:t>Thank you for your attention!</a:t>
            </a:r>
          </a:p>
        </p:txBody>
      </p:sp>
      <p:sp>
        <p:nvSpPr>
          <p:cNvPr id="8" name="cdtText Placeholder 7 Id8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b="1" dirty="0"/>
              <a:t>Matthew Bell</a:t>
            </a:r>
            <a:br>
              <a:rPr lang="en-US" dirty="0"/>
            </a:br>
            <a:r>
              <a:rPr lang="en-US" dirty="0"/>
              <a:t>Product Manager SiPass integrated</a:t>
            </a:r>
            <a:br>
              <a:rPr lang="en-US" dirty="0"/>
            </a:br>
            <a:r>
              <a:rPr lang="en-US" dirty="0"/>
              <a:t>BT CPS FS PLM DMS-EU (not for long)</a:t>
            </a:r>
          </a:p>
          <a:p>
            <a:r>
              <a:rPr lang="en-US" dirty="0" err="1"/>
              <a:t>Dammstrasse</a:t>
            </a:r>
            <a:r>
              <a:rPr lang="en-US" dirty="0"/>
              <a:t> 21</a:t>
            </a:r>
            <a:br>
              <a:rPr lang="en-US" dirty="0"/>
            </a:br>
            <a:r>
              <a:rPr lang="en-US" dirty="0"/>
              <a:t>6300 Zug, Switzerland</a:t>
            </a:r>
          </a:p>
          <a:p>
            <a:br>
              <a:rPr lang="en-US" dirty="0"/>
            </a:br>
            <a:r>
              <a:rPr lang="en-US" dirty="0"/>
              <a:t>Mobile: +41798762100</a:t>
            </a:r>
          </a:p>
          <a:p>
            <a:r>
              <a:rPr lang="en-US" dirty="0"/>
              <a:t>E-mail:</a:t>
            </a:r>
            <a:br>
              <a:rPr lang="en-US" dirty="0"/>
            </a:br>
            <a:r>
              <a:rPr lang="en-US" dirty="0">
                <a:hlinkClick r:id="rId9"/>
              </a:rPr>
              <a:t>matthew.c.bell@siemens.com</a:t>
            </a:r>
            <a:endParaRPr lang="en-US" dirty="0"/>
          </a:p>
          <a:p>
            <a:endParaRPr lang="en-US" dirty="0"/>
          </a:p>
        </p:txBody>
      </p:sp>
      <p:sp>
        <p:nvSpPr>
          <p:cNvPr id="5" name="cdtTextBox 4 Id5"/>
          <p:cNvSpPr txBox="1"/>
          <p:nvPr>
            <p:custDataLst>
              <p:tags r:id="rId4"/>
            </p:custDataLst>
          </p:nvPr>
        </p:nvSpPr>
        <p:spPr>
          <a:xfrm>
            <a:off x="4654550" y="5595946"/>
            <a:ext cx="7543800" cy="569904"/>
          </a:xfrm>
          <a:prstGeom prst="rect">
            <a:avLst/>
          </a:prstGeom>
          <a:noFill/>
        </p:spPr>
        <p:txBody>
          <a:bodyPr wrap="square" lIns="252000" tIns="0" rIns="180000" bIns="144000" rtlCol="0" anchor="b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dtTextBox 2 Id3"/>
          <p:cNvSpPr txBox="1"/>
          <p:nvPr>
            <p:custDataLst>
              <p:tags r:id="rId5"/>
            </p:custDataLst>
          </p:nvPr>
        </p:nvSpPr>
        <p:spPr>
          <a:xfrm rot="16200000">
            <a:off x="12198350" y="6165850"/>
            <a:ext cx="1588" cy="2118"/>
          </a:xfrm>
          <a:prstGeom prst="rect">
            <a:avLst/>
          </a:prstGeom>
          <a:noFill/>
        </p:spPr>
        <p:txBody>
          <a:bodyPr wrap="none" lIns="72000" tIns="0" rIns="0" bIns="36000" rtlCol="0" anchor="b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US" sz="600" dirty="0">
              <a:solidFill>
                <a:srgbClr val="000000"/>
              </a:solidFill>
            </a:endParaRPr>
          </a:p>
        </p:txBody>
      </p:sp>
      <p:sp>
        <p:nvSpPr>
          <p:cNvPr id="13" name="cdtTextBox 2 Id13"/>
          <p:cNvSpPr txBox="1"/>
          <p:nvPr>
            <p:custDataLst>
              <p:tags r:id="rId6"/>
            </p:custDataLst>
          </p:nvPr>
        </p:nvSpPr>
        <p:spPr>
          <a:xfrm rot="16200000">
            <a:off x="12198350" y="6165850"/>
            <a:ext cx="1588" cy="1588"/>
          </a:xfrm>
          <a:prstGeom prst="rect">
            <a:avLst/>
          </a:prstGeom>
          <a:noFill/>
        </p:spPr>
        <p:txBody>
          <a:bodyPr wrap="none" lIns="72000" tIns="0" rIns="0" bIns="36000" rtlCol="0" anchor="b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US" sz="600" dirty="0">
              <a:solidFill>
                <a:srgbClr val="000000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A6BFE01-2E09-4179-9677-E571479081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10" name="Picture Placeholder 6">
            <a:extLst>
              <a:ext uri="{FF2B5EF4-FFF2-40B4-BE49-F238E27FC236}">
                <a16:creationId xmlns:a16="http://schemas.microsoft.com/office/drawing/2014/main" id="{616CC6EF-7084-4E7E-9FEC-5798A9E41DD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15717" b="15717"/>
          <a:stretch>
            <a:fillRect/>
          </a:stretch>
        </p:blipFill>
        <p:spPr bwMode="auto">
          <a:xfrm>
            <a:off x="14499" y="1448775"/>
            <a:ext cx="4619945" cy="475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09355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VERSION" val="4.1.2.0"/>
  <p:tag name="CDT_CREATORVERSION" val="4.1.2.0"/>
  <p:tag name="CDT_TEMPLATEVERSION" val="2.0.0"/>
  <p:tag name="CDT_FONTSET" val="Arial"/>
  <p:tag name="CDT_CUSTOMER" val="Siemens_2016_16x9"/>
  <p:tag name="CDT_CUSTOMER_NAME" val="Siemens AG (Corporate Design Update 2016)"/>
  <p:tag name="CDT_LANGUAGE" val="1033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5:111,25-366,85-374,25-593,65"/>
  <p:tag name="CDT_MASTERSHAPE2" val="13:111,25-366,8501-374,25-593,6499"/>
  <p:tag name="CDT_MASTERSHAPE3" val="2:0-0-99,87504-960,5"/>
  <p:tag name="CDT_MASTERSHAPE4" val="11:111,25-0-374,25-355,5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13:111,25-49,37504-374,25-306,1349"/>
  <p:tag name="CDT_MASTERSHAPE3" val="5:111,25-366,85-374,25-593,6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430,875"/>
  <p:tag name="CDT_MASTERSHAPE3" val="4:111,25-491,625-374,25-430,8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83,5"/>
  <p:tag name="CDT_MASTERSHAPE3" val="13:111,25-344,125-374,25-283,4646"/>
  <p:tag name="CDT_MASTERSHAPE4" val="12:111,25-639,0355-374,25-283,464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430,875"/>
  <p:tag name="CDT_MASTERSHAPE3" val="4:111,25-491,625-181,375-430,875"/>
  <p:tag name="CDT_MASTERSHAPE4" val="5:304-49,37504-181,5-430,875"/>
  <p:tag name="CDT_MASTERSHAPE5" val="6:304-491,625-181,5-430,8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5:111,25-820,4528-374,25-102,04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  <p:tag name="CDT_MASTERSHAPE3" val="5:111,25-820,4528-374,25-102,047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  <p:tag name="CDT_MASTERSHAPE3" val="6:111,25-820,4528-374,25-102,047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317,4803"/>
  <p:tag name="CDT_MASTERSHAPE3" val="13:111,25-378,2697-374,25-317,4803"/>
  <p:tag name="CDT_MASTERSHAPE4" val="6:111,25-820,4528-374,25-102,047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04,0945"/>
  <p:tag name="CDT_MASTERSHAPE3" val="13:111,25-264,7559-374,25-215,4941"/>
  <p:tag name="CDT_MASTERSHAPE4" val="12:111,25-491,625-374,25-204,125"/>
  <p:tag name="CDT_MASTERSHAPE5" val="7:111,25-820,4528-374,25-102,04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  <p:tag name="CDT_MASTERSHAPE4" val="6:111,25-820,4528-374,25-102,04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317,4803"/>
  <p:tag name="CDT_MASTERSHAPE3" val="13:111,25-378,2696-181,375-317,4803"/>
  <p:tag name="CDT_MASTERSHAPE4" val="12:304-49,37504-181,5-317,4803"/>
  <p:tag name="CDT_MASTERSHAPE5" val="15:304-378,2697-181,5-317,4803"/>
  <p:tag name="CDT_MASTERSHAPE6" val="10:111,25-820,4528-374,25-102,04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99,87504-960,5"/>
  <p:tag name="CDT_MASTERSHAPE2" val="3078:0-0-99,87504-960,5"/>
  <p:tag name="CDT_MASTERSHAPE3" val="3079:111,25-49,37504-374,25-646,3749"/>
  <p:tag name="CDT_MASTERSHAPE4" val="10:0-809,1142-63,50622-113,3858"/>
  <p:tag name="CDT_MASTERSHAPE5" val="16:485,5-0-34-960,5"/>
  <p:tag name="CDT_MASTERSHAPE6" val="17:519,5-0-20,5-309,6244"/>
  <p:tag name="CDT_MASTERSHAPE7" val="18:519,5-0-20,5-138,9988"/>
  <p:tag name="CDT_MASTERSHAPE8" val="19:519,5-298,2492-20,5-662,2507"/>
  <p:tag name="CDT_MASTERSHAPE9" val="20:0-480,25-0,1250394-0,1250394"/>
  <p:tag name="CDT_MASTERSHAPE10" val="3072:0-0-0-0"/>
  <p:tag name="CDT_MASTERSHAPE11" val="3073:0-0-0-0"/>
  <p:tag name="CDT_MASTERSHAPE12" val="3074:0-0-0-0"/>
  <p:tag name="CDT_MASTERSHAPE13" val="3075:0-0-0-0"/>
  <p:tag name="CDT_MASTERSHAPE14" val="3076:0-0-0-0"/>
  <p:tag name="CDT_MASTERSHAPE15" val="3077:0-0-0-0"/>
  <p:tag name="CDT_MASTERSHAPE16" val="3080:0-0-0-0"/>
  <p:tag name="CDT_MASTERSHAPE17" val="3081:0-0-0-0"/>
  <p:tag name="CDT_MASTERSHAPE18" val="3082:0-0-0-0"/>
  <p:tag name="CDT_MASTERSHAPE19" val="3083:0-0-0-0"/>
  <p:tag name="CDT_MASTERSHAPE20" val="3084:0-0-0-0"/>
  <p:tag name="CDT_MASTERSHAPE21" val="3085:0-0-0-0"/>
  <p:tag name="CDT_MASTERSHAPE22" val="3086:0-0-0-0"/>
  <p:tag name="CDT_MASTERSHAPE23" val="3087:0-0-0-0"/>
  <p:tag name="CDT_MASTERSHAPE24" val="3088:0-0-0-0"/>
  <p:tag name="CDT_MASTERSHAPE25" val="3089:0-0-0-0"/>
  <p:tag name="CDT_MASTERSHAPE26" val="3090:0-0-0-0"/>
  <p:tag name="CDT_MASTERSHAPE27" val="3091:0-0-0-0"/>
  <p:tag name="CDT_MASTERSHAPE28" val="3092:0-0-0-0"/>
  <p:tag name="CDT_MASTERSHAPE29" val="3093:0-0-0-0"/>
  <p:tag name="CDT_MASTERSHAPE30" val="3094:0-0-0-0"/>
  <p:tag name="CDT_MASTERSHAPE31" val="3095:0-0-0-0"/>
  <p:tag name="CDT_MASTERSHAPE32" val="3096:0-0-0-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960,5"/>
  <p:tag name="CDT_PROT_HEIGHT" val="3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8"/>
  <p:tag name="CDT_PROT" val="3"/>
  <p:tag name="CDT_PROT_TOP" val="519,5"/>
  <p:tag name="CDT_PROT_LEFT" val="0"/>
  <p:tag name="CDT_PROT_WIDTH" val="309,6244"/>
  <p:tag name="CDT_PROT_HEIGHT" val="20,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7"/>
  <p:tag name="CDT_PROT" val="3"/>
  <p:tag name="CDT_PROT_TOP" val="519,5"/>
  <p:tag name="CDT_PROT_LEFT" val="0"/>
  <p:tag name="CDT_PROT_WIDTH" val="138,9988"/>
  <p:tag name="CDT_PROT_HEIGHT" val="20,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9"/>
  <p:tag name="CDT_PROT" val="3"/>
  <p:tag name="CDT_PROT_TOP" val="519,5"/>
  <p:tag name="CDT_PROT_LEFT" val="298,2492"/>
  <p:tag name="CDT_PROT_WIDTH" val="662,2507"/>
  <p:tag name="CDT_PROT_HEIGHT" val="20,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326,7-960,5"/>
  <p:tag name="CDT_MASTERSHAPE2" val="11:0-0-326,7-960,5"/>
  <p:tag name="CDT_MASTERSHAPE3" val="57350:326,7-26,62496-68,50504-933,8749"/>
  <p:tag name="CDT_MASTERSHAPE4" val="57351:295,7487-26,62496-30,95134-933,8749"/>
  <p:tag name="CDT_MASTERSHAPE5" val="12:0-480,25-0,1250394-0,1250394"/>
  <p:tag name="CDT_MASTERSHAPE6" val="13:0-49,37504-76,20732-136,063"/>
  <p:tag name="CDT_MASTERSHAPE7" val="14:485,5-0-34-960,5"/>
  <p:tag name="CDT_MASTERSHAPE8" val="10:485,5-695,75-34-264,7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532,9134"/>
  <p:tag name="CDT_PROT_HEIGHT" val="374,2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374,2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DELETE_ONEVENT_NEWPRES" val="False"/>
  <p:tag name="CDT_PROT" val="2"/>
  <p:tag name="CDT_PROT_TOP" val="111,25"/>
  <p:tag name="CDT_PROT_LEFT" val="366,8501"/>
  <p:tag name="CDT_PROT_WIDTH" val="593,6499"/>
  <p:tag name="CDT_PROT_HEIGHT" val="374,2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INTERSECT_SLIDE" val="False"/>
  <p:tag name="CDT_NAVBARONTHISSLIDE" val="True"/>
  <p:tag name="CDT_DESIGNS_NAME" val="Siemens 2013 – 16:9"/>
  <p:tag name="CDT_MASTERS_NAME" val="Title fullscreen (big bar up)"/>
  <p:tag name="CDT_LAYOUT_TYPE" val="1"/>
  <p:tag name="CDT_ORIGINAL_DESIGNS_NAME" val="Siemens 2013 – 16:9"/>
  <p:tag name="CDT_ORIGINAL_MASTERS_NAME" val="Title fullscreen (big bar up)"/>
  <p:tag name="CDT_ORIGINAL_LAYOUT_TYPE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56gjvdAQVW.zKemg7oQu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406,08-960,5"/>
  <p:tag name="CDT_MASTERSHAPE2" val="13:0-0-406,08-960,5"/>
  <p:tag name="CDT_MASTERSHAPE3" val="57350:337,575-26,62496-68,50504-933,8749"/>
  <p:tag name="CDT_MASTERSHAPE4" val="57351:406,08-26,62496-30,95134-933,8749"/>
  <p:tag name="CDT_MASTERSHAPE5" val="11:0-480,25-0,1250394-0,1250394"/>
  <p:tag name="CDT_MASTERSHAPE6" val="14:0-49,37504-76,20732-136,063"/>
  <p:tag name="CDT_MASTERSHAPE7" val="15:485,5-0-34-960,5"/>
  <p:tag name="CDT_MASTERSHAPE8" val="12:485,5-695,75-34-264,7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4N.7WzSByHGNKDW4MKg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MainFontColor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MainFontColo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MainFontColor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MainFontColor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MainFontColor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MainFontColor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MainFontColo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MainFontColo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190,6199-26,62496-99,70441-933,8749"/>
  <p:tag name="CDT_MASTERSHAPE4" val="11:0-480,25-0,1250394-0,1250394"/>
  <p:tag name="CDT_MASTERSHAPE5" val="12:0-49,37504-76,20732-136,063"/>
  <p:tag name="CDT_MASTERSHAPE6" val="15:485,5-0-34-960,5"/>
  <p:tag name="CDT_MASTERSHAPE7" val="57351:190,62-26,62504-30,95134-933,8749"/>
  <p:tag name="CDT_MASTERSHAPE8" val="13:485,5-695,75-34-264,7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4N.7WzSByHGNKDW4MKg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4N.7WzSByHGNKDW4MKg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4N.7WzSByHGNKDW4MKg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MainFontColor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MainFontColor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MainFontColo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MainFontColor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MainFontColo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235,2668-26,62496-99,70441-933,8749"/>
  <p:tag name="CDT_MASTERSHAPE4" val="11:0-480,25-0,1250394-0,1250394"/>
  <p:tag name="CDT_MASTERSHAPE5" val="13:0-49,37504-76,20732-136,063"/>
  <p:tag name="CDT_MASTERSHAPE6" val="15:485,5-0-34-960,5"/>
  <p:tag name="CDT_MASTERSHAPE7" val="57351:304-26,62504-30,95134-933,8749"/>
  <p:tag name="CDT_MASTERSHAPE8" val="12:485,5-695,75-34-264,7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MainFontColor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MainFontColo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4N.7WzSByHGNKDW4MKg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MainFontColor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MainFontColor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SLIDE_NAME_ENG" val="Contact slide"/>
  <p:tag name="CDT_SLIDE_NAME_FRE" val="Contact slide"/>
  <p:tag name="CDT_SLIDE_NAME_GER" val="Kontaktfolie"/>
  <p:tag name="CDT_SLIDE_NAME_SPA" val="Contact slide"/>
  <p:tag name="CDT_SLIDE_NAME_ITA" val="Contact slide"/>
  <p:tag name="CDT_DEFAULT_SLIDE" val="True"/>
  <p:tag name="CDT_INTERSECT_SLIDE" val="False"/>
  <p:tag name="CDT_NAVBARONTHISSLIDE" val="True"/>
  <p:tag name="CDT_DESIGNS_NAME" val="Siemens 2013 – 16:9"/>
  <p:tag name="CDT_MASTERS_NAME" val="Image + Index/Contact"/>
  <p:tag name="CDT_LAYOUT_TYPE" val="32"/>
  <p:tag name="CDT_ORIGINAL_DESIGNS_NAME" val="Siemens 2013 – 16:9"/>
  <p:tag name="CDT_ORIGINAL_MASTERS_NAME" val="Image + Index/Contact"/>
  <p:tag name="CDT_ORIGINAL_LAYOUT_TYPE" val="3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TARGETSHAPE_NEW" val="18"/>
  <p:tag name="CDT_PROT" val="3"/>
  <p:tag name="CDT_PROT_TOP" val="0"/>
  <p:tag name="CDT_PROT_LEFT" val="0"/>
  <p:tag name="CDT_PROT_WIDTH" val="960,5"/>
  <p:tag name="CDT_PROT_HEIGHT" val="99,8750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4"/>
  <p:tag name="CDT_DELETE_ONEVENT_NEWPRES" val="False"/>
  <p:tag name="CDT_TARGETSHAPE_NEW" val="12"/>
  <p:tag name="CDT_PROT" val="3"/>
  <p:tag name="CDT_PROT_TOP" val="111,25"/>
  <p:tag name="CDT_PROT_LEFT" val="366,8501"/>
  <p:tag name="CDT_PROT_WIDTH" val="593,6499"/>
  <p:tag name="CDT_PROT_HEIGHT" val="374,2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DELETE_ONEVENT_NEWPRES" val="False"/>
  <p:tag name="CDT_EXTCOL" val="True"/>
  <p:tag name="CDT_COLTX_NEW" val="25"/>
  <p:tag name="CDT_TARGETSHAPE_NEW" val="4"/>
  <p:tag name="CDT_PROT" val="3"/>
  <p:tag name="CDT_PROT_TOP" val="440,6257"/>
  <p:tag name="CDT_PROT_LEFT" val="366,5"/>
  <p:tag name="CDT_PROT_WIDTH" val="594"/>
  <p:tag name="CDT_PROT_HEIGHT" val="44,8743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326,75-960,5"/>
  <p:tag name="CDT_MASTERSHAPE2" val="57350:326,7-26,62504-68,50504-933,8749"/>
  <p:tag name="CDT_MASTERSHAPE3" val="57351:295,7487-26,62504-30,95134-933,8749"/>
  <p:tag name="CDT_MASTERSHAPE4" val="6:0-480,25-0,1250394-0,1250394"/>
  <p:tag name="CDT_MASTERSHAPE5" val="8:0-809,1249-63,37504-113,3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10"/>
  <p:tag name="CDT_PROT" val="3"/>
  <p:tag name="CDT_PROT_TOP" val="485,5"/>
  <p:tag name="CDT_PROT_LEFT" val="960,5"/>
  <p:tag name="CDT_PROT_WIDTH" val="0,1250394"/>
  <p:tag name="CDT_PROT_HEIGHT" val="0,166771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DELETE_ONEVENT_NEWPRES" val="False"/>
  <p:tag name="CDT_EXTCOL" val="True"/>
  <p:tag name="CDT_COLTX_NEW" val="25"/>
  <p:tag name="CDT_TARGETSHAPE_NEW" val="10"/>
  <p:tag name="CDT_PROT" val="3"/>
  <p:tag name="CDT_PROT_TOP" val="485,5"/>
  <p:tag name="CDT_PROT_LEFT" val="960,5"/>
  <p:tag name="CDT_PROT_WIDTH" val="0,1250394"/>
  <p:tag name="CDT_PROT_HEIGHT" val="0,125039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406,5005-960,5"/>
  <p:tag name="CDT_MASTERSHAPE2" val="57350:337,575-26,62504-68,50504-933,8749"/>
  <p:tag name="CDT_MASTERSHAPE3" val="57351:406,08-26,62504-30,95134-933,8749"/>
  <p:tag name="CDT_MASTERSHAPE4" val="6:0-480,25-0,1250394-0,1250394"/>
  <p:tag name="CDT_MASTERSHAPE5" val="9:0-809,1249-63,37504-113,375"/>
</p:tagLst>
</file>

<file path=ppt/theme/theme1.xml><?xml version="1.0" encoding="utf-8"?>
<a:theme xmlns:a="http://schemas.openxmlformats.org/drawingml/2006/main" name="Siemens 2016 – 16:9">
  <a:themeElements>
    <a:clrScheme name="Siemens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5F87"/>
      </a:accent5>
      <a:accent6>
        <a:srgbClr val="647D2D"/>
      </a:accent6>
      <a:hlink>
        <a:srgbClr val="EB780A"/>
      </a:hlink>
      <a:folHlink>
        <a:srgbClr val="641946"/>
      </a:folHlink>
    </a:clrScheme>
    <a:fontScheme name="Sieme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wrap="square" lIns="108000" tIns="54000" rIns="108000" bIns="54000" numCol="1" spcCol="72000" rtlCol="0" anchor="ctr">
        <a:noAutofit/>
      </a:bodyPr>
      <a:lstStyle>
        <a:defPPr algn="ctr">
          <a:lnSpc>
            <a:spcPct val="110000"/>
          </a:lnSpc>
          <a:spcBef>
            <a:spcPct val="0"/>
          </a:spcBef>
          <a:buFont typeface="Wingdings" charset="0"/>
          <a:buNone/>
          <a:defRPr sz="1800" dirty="0" smtClean="0">
            <a:solidFill>
              <a:schemeClr val="tx1"/>
            </a:solidFill>
            <a:latin typeface="+mn-lt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200" dirty="0" smtClean="0">
            <a:solidFill>
              <a:schemeClr val="tx1"/>
            </a:solidFill>
            <a:latin typeface="+mn-lt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tx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p4ppTags>
  <Name>Two rows + Navigation</Name>
  <PpLayout>32</PpLayout>
  <Index>21</Index>
</p4ppTags>
</file>

<file path=customXml/item2.xml><?xml version="1.0" encoding="utf-8"?>
<p4ppTags/>
</file>

<file path=customXml/item3.xml><?xml version="1.0" encoding="utf-8"?>
<p4ppTags>
  <Name>Two columns</Name>
  <PpLayout>29</PpLayout>
  <Index>12</Index>
</p4ppTags>
</file>

<file path=customXml/item4.xml><?xml version="1.0" encoding="utf-8"?>
<p4ppTags>
  <Name>Free Content</Name>
  <PpLayout>11</PpLayout>
  <Index>9</Index>
</p4ppTags>
</file>

<file path=customXml/item5.xml><?xml version="1.0" encoding="utf-8"?>
<p4ppTags>
  <Name>One object (small)</Name>
  <PpLayout>16</PpLayout>
  <Index>11</Index>
</p4ppTags>
</file>

<file path=customXml/item6.xml><?xml version="1.0" encoding="utf-8"?>
<p4ppTags>
  <Name>One object (large)</Name>
  <PpLayout>16</PpLayout>
  <Index>10</Index>
</p4ppTags>
</file>

<file path=customXml/item7.xml><?xml version="1.0" encoding="utf-8"?>
<p4ppTags>
  <Name>Four objects + Navigation</Name>
  <PpLayout>32</PpLayout>
  <Index>22</Index>
</p4ppTags>
</file>

<file path=customXml/itemProps1.xml><?xml version="1.0" encoding="utf-8"?>
<ds:datastoreItem xmlns:ds="http://schemas.openxmlformats.org/officeDocument/2006/customXml" ds:itemID="{6C79E4F8-DCFB-483C-880A-AEEC6AAFC838}">
  <ds:schemaRefs/>
</ds:datastoreItem>
</file>

<file path=customXml/itemProps2.xml><?xml version="1.0" encoding="utf-8"?>
<ds:datastoreItem xmlns:ds="http://schemas.openxmlformats.org/officeDocument/2006/customXml" ds:itemID="{572FBA73-6DBF-45DA-8282-9342320CFAB0}">
  <ds:schemaRefs/>
</ds:datastoreItem>
</file>

<file path=customXml/itemProps3.xml><?xml version="1.0" encoding="utf-8"?>
<ds:datastoreItem xmlns:ds="http://schemas.openxmlformats.org/officeDocument/2006/customXml" ds:itemID="{1666F4C2-68F5-4840-A44A-1A646C0925A1}">
  <ds:schemaRefs/>
</ds:datastoreItem>
</file>

<file path=customXml/itemProps4.xml><?xml version="1.0" encoding="utf-8"?>
<ds:datastoreItem xmlns:ds="http://schemas.openxmlformats.org/officeDocument/2006/customXml" ds:itemID="{D8097D0C-BE3E-4AEC-9593-65CFCCB19297}">
  <ds:schemaRefs/>
</ds:datastoreItem>
</file>

<file path=customXml/itemProps5.xml><?xml version="1.0" encoding="utf-8"?>
<ds:datastoreItem xmlns:ds="http://schemas.openxmlformats.org/officeDocument/2006/customXml" ds:itemID="{1618AA06-B22E-4D19-9680-0D7830426729}">
  <ds:schemaRefs/>
</ds:datastoreItem>
</file>

<file path=customXml/itemProps6.xml><?xml version="1.0" encoding="utf-8"?>
<ds:datastoreItem xmlns:ds="http://schemas.openxmlformats.org/officeDocument/2006/customXml" ds:itemID="{80661B8B-A327-44F9-823B-4D9EE0B3EC78}">
  <ds:schemaRefs/>
</ds:datastoreItem>
</file>

<file path=customXml/itemProps7.xml><?xml version="1.0" encoding="utf-8"?>
<ds:datastoreItem xmlns:ds="http://schemas.openxmlformats.org/officeDocument/2006/customXml" ds:itemID="{EAB520BC-C6EC-457E-8AB5-55DB67C8685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SIM_PPT_2007_16x9_DEU_V2_0_0_BASIC.pptx</Template>
  <TotalTime>0</TotalTime>
  <Words>279</Words>
  <Application>Microsoft Office PowerPoint</Application>
  <PresentationFormat>Custom</PresentationFormat>
  <Paragraphs>68</Paragraphs>
  <Slides>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Wingdings</vt:lpstr>
      <vt:lpstr>Siemens 2016 – 16:9</vt:lpstr>
      <vt:lpstr>think-cell Slide</vt:lpstr>
      <vt:lpstr>Grafik</vt:lpstr>
      <vt:lpstr>SiPass integrated MP2.76 SP1 Whats’s New!  Matthew Bell</vt:lpstr>
      <vt:lpstr>ACC-AP with APERIO Wireless Locks</vt:lpstr>
      <vt:lpstr>ACC-AP with APERIO Wireless Locks - Benefits</vt:lpstr>
      <vt:lpstr>TBS Biometric Enrolment – Remote enrolment enabled</vt:lpstr>
      <vt:lpstr>ACC-AP with Wiegand Interface</vt:lpstr>
      <vt:lpstr>SALTO JustIN support</vt:lpstr>
      <vt:lpstr>Thank you for your attention!</vt:lpstr>
    </vt:vector>
  </TitlesOfParts>
  <Company>SIEMENS AG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Siemens On-stage PowerPoint-Template</dc:title>
  <dc:creator>Chaudhry, Aisha (BT SSP TIA MK)</dc:creator>
  <cp:keywords>C_Restricted</cp:keywords>
  <cp:lastModifiedBy>Bell, Matthew (SI SSP SH LPS COS)</cp:lastModifiedBy>
  <cp:revision>384</cp:revision>
  <cp:lastPrinted>2018-09-10T13:22:51Z</cp:lastPrinted>
  <dcterms:created xsi:type="dcterms:W3CDTF">2006-04-07T10:01:45Z</dcterms:created>
  <dcterms:modified xsi:type="dcterms:W3CDTF">2019-08-19T06:14:50Z</dcterms:modified>
  <dc:language>English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Release date">
    <vt:lpwstr>February 2017</vt:lpwstr>
  </property>
  <property fmtid="{D5CDD505-2E9C-101B-9397-08002B2CF9AE}" pid="4" name="Office version">
    <vt:lpwstr>2007 and higher</vt:lpwstr>
  </property>
  <property fmtid="{D5CDD505-2E9C-101B-9397-08002B2CF9AE}" pid="5" name="Release version">
    <vt:lpwstr>1.1</vt:lpwstr>
  </property>
  <property fmtid="{D5CDD505-2E9C-101B-9397-08002B2CF9AE}" pid="6" name="Document Confidentiality">
    <vt:lpwstr>Restricted</vt:lpwstr>
  </property>
  <property fmtid="{D5CDD505-2E9C-101B-9397-08002B2CF9AE}" pid="7" name="sodocoClasLang">
    <vt:lpwstr>Restricted</vt:lpwstr>
  </property>
  <property fmtid="{D5CDD505-2E9C-101B-9397-08002B2CF9AE}" pid="8" name="sodocoClasLangId">
    <vt:i4>0</vt:i4>
  </property>
  <property fmtid="{D5CDD505-2E9C-101B-9397-08002B2CF9AE}" pid="9" name="sodocoClasId">
    <vt:i4>1</vt:i4>
  </property>
  <property fmtid="{D5CDD505-2E9C-101B-9397-08002B2CF9AE}" pid="10" name="_NewReviewCycle">
    <vt:lpwstr/>
  </property>
</Properties>
</file>